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0" r:id="rId5"/>
    <p:sldId id="259" r:id="rId6"/>
    <p:sldId id="262" r:id="rId7"/>
    <p:sldId id="265" r:id="rId8"/>
    <p:sldId id="267" r:id="rId9"/>
    <p:sldId id="269" r:id="rId10"/>
    <p:sldId id="270" r:id="rId11"/>
    <p:sldId id="271" r:id="rId12"/>
    <p:sldId id="272" r:id="rId13"/>
    <p:sldId id="268" r:id="rId14"/>
    <p:sldId id="274" r:id="rId15"/>
    <p:sldId id="275" r:id="rId16"/>
    <p:sldId id="276" r:id="rId17"/>
    <p:sldId id="278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in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99" autoAdjust="0"/>
    <p:restoredTop sz="93829" autoAdjust="0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17973F-C90F-4F96-BF58-C9F01FCD9D21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84F35D-32B0-4ED4-8993-5920F01665B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6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F3C69-CA9D-493F-A569-59676EC47B7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4F35D-32B0-4ED4-8993-5920F01665BE}" type="slidenum">
              <a:rPr lang="hr-HR" smtClean="0"/>
              <a:pPr>
                <a:defRPr/>
              </a:pPr>
              <a:t>12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E410-8E22-4D67-8F6F-DD3E81FFC5DA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8DAB-D7EA-40FC-92DC-AEA47ECC016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A9B1-7CEB-4569-AFBA-54F08E4929B2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625B-C3E6-4C63-BDBC-76C33636E39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54CC-2892-4A29-93CC-60C65A963C0D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C926-C744-4F99-BBC0-9EED1059A7B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6079-775E-42FC-8526-7BFD1B1B7952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3F16-7A74-4C1E-A063-AB655E14D4A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B4A0-D935-4EEA-8B0B-8F42C594C7D4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C4D7-985B-4EAB-B13E-98C332E0002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E8A6-97E8-45F1-9F84-FBABB25A5472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F6B3-B25C-454D-8960-1C83AFAAB14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260E-BC01-47F2-8678-1AC20278C4C8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7740-13D6-4547-A037-0A7424DF01A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6304-9AE1-48CD-AF00-89C927149D0A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7E1-785A-450C-A8AD-0C02099C21D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F1CE-9E73-4AE8-872C-8089C300FA2C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97A8-6E1A-494D-8007-6B8726CF1A5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99CC-0C2F-40BA-A62C-69627CFE48B3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7A2A-327E-4A53-8000-C1FDBAE64E4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7C61-7F77-4909-90CE-22ED86A2CD2A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EDF5-C63C-4D4D-8EFC-47832DD75E6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B3D693-8FD1-40B3-B3BC-B278FB17EF0C}" type="datetimeFigureOut">
              <a:rPr lang="hr-HR"/>
              <a:pPr>
                <a:defRPr/>
              </a:pPr>
              <a:t>18.4.2013.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D3243-587B-4FAA-96D1-DD28AA58D4E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hyperlink" Target="http://www.google.hr/url?sa=i&amp;rct=j&amp;q=sastav+mlijeka&amp;source=images&amp;cd=&amp;cad=rja&amp;docid=MUzGala2TQXtlM&amp;tbnid=JGDZ08u3KKIfpM:&amp;ved=0CAUQjRw&amp;url=http://www.prakticanzivot.com/mlijeko-od-soje-552&amp;ei=Rn03Ud3zHsnZOsTOgKAM&amp;bvm=bv.43287494,d.ZWU&amp;psig=AFQjCNG2q5RwVqGk0nqZt1514WByduF54A&amp;ust=136267734522947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hyperlink" Target="http://www.google.hr/url?sa=i&amp;rct=j&amp;q=sastav+mlijeka&amp;source=images&amp;cd=&amp;cad=rja&amp;docid=NUGFB5bopmuBxM&amp;tbnid=GPLS-QZW-wE2XM:&amp;ved=0CAUQjRw&amp;url=http://www.dobrevijesti.info/kategorije-vijesti/kolumne/program-boanskog-zdravlja/6338-je-li-dananje-mlijeko-zdravo-za-nau-djecu&amp;ei=Wn03UfevCse1Pa6IgNgD&amp;bvm=bv.43287494,d.ZWU&amp;psig=AFQjCNG2q5RwVqGk0nqZt1514WByduF54A&amp;ust=136267734522947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source=images&amp;cd=&amp;cad=rja&amp;docid=UpNFrlm1H7pQMM&amp;tbnid=g0R34MH3_kbKFM:&amp;ved=0CAgQjRwwAA&amp;url=http://www.ernaehrung.de/tipps/vollwertig/vollwert12.php&amp;ei=RI5dUfKuEPH44QSykoDoDA&amp;psig=AFQjCNFJgMnjmIjDR8BZM1scVsXat-vmPA&amp;ust=13651721643167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package" Target="../embeddings/Microsoft_Office_PowerPoint_Presentation1.pptx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Gesunde</a:t>
            </a:r>
            <a:r>
              <a:rPr lang="hr-HR" dirty="0" smtClean="0"/>
              <a:t> </a:t>
            </a:r>
            <a:r>
              <a:rPr lang="hr-HR" dirty="0" err="1" smtClean="0"/>
              <a:t>Ernährung</a:t>
            </a:r>
            <a:endParaRPr lang="hr-HR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58888" y="4221163"/>
            <a:ext cx="6400800" cy="1752600"/>
          </a:xfrm>
        </p:spPr>
        <p:txBody>
          <a:bodyPr/>
          <a:lstStyle/>
          <a:p>
            <a:r>
              <a:rPr lang="hr-HR" sz="4400" dirty="0" smtClean="0">
                <a:solidFill>
                  <a:schemeClr val="tx1"/>
                </a:solidFill>
              </a:rPr>
              <a:t>Zdrava prehrana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MAN SOLL WENIG </a:t>
            </a:r>
            <a:r>
              <a:rPr lang="hr-HR" sz="3600" b="1" dirty="0" err="1" smtClean="0"/>
              <a:t>SÜßES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GENIEßEN</a:t>
            </a:r>
            <a:r>
              <a:rPr lang="hr-HR" sz="3600" b="1" dirty="0" smtClean="0"/>
              <a:t>-</a:t>
            </a:r>
            <a:br>
              <a:rPr lang="hr-HR" sz="3600" b="1" dirty="0" smtClean="0"/>
            </a:br>
            <a:r>
              <a:rPr lang="hr-HR" sz="3600" b="1" dirty="0" smtClean="0"/>
              <a:t>TREBA JESTI MALO SLATKOG</a:t>
            </a:r>
            <a:endParaRPr lang="hr-HR" sz="3600" b="1" dirty="0"/>
          </a:p>
        </p:txBody>
      </p:sp>
      <p:pic>
        <p:nvPicPr>
          <p:cNvPr id="4" name="Content Placeholder 3" descr="hrana_cokolada_slatko_shut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4489742" cy="2905127"/>
          </a:xfrm>
        </p:spPr>
      </p:pic>
      <p:pic>
        <p:nvPicPr>
          <p:cNvPr id="1026" name="Picture 2" descr="C:\Users\Ana\Desktop\0643007.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414614"/>
            <a:ext cx="5143504" cy="344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54" cy="3357554"/>
          </a:xfrm>
          <a:prstGeom prst="rect">
            <a:avLst/>
          </a:prstGeom>
          <a:noFill/>
        </p:spPr>
      </p:pic>
      <p:pic>
        <p:nvPicPr>
          <p:cNvPr id="2051" name="Picture 3" descr="C:\Users\Ana\Desktop\slatko_a_ne_deb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857620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An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51549"/>
            <a:ext cx="2714612" cy="1806451"/>
          </a:xfrm>
          <a:prstGeom prst="rect">
            <a:avLst/>
          </a:prstGeom>
          <a:noFill/>
        </p:spPr>
      </p:pic>
      <p:pic>
        <p:nvPicPr>
          <p:cNvPr id="2054" name="Picture 6" descr="C:\Users\Ana\Desktop\nova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82776"/>
            <a:ext cx="2500298" cy="1875224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2214546" y="3214686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Z</a:t>
            </a:r>
            <a:r>
              <a:rPr lang="de-DE" sz="2800" dirty="0" err="1" smtClean="0"/>
              <a:t>ucker</a:t>
            </a:r>
            <a:r>
              <a:rPr lang="de-DE" sz="2800" dirty="0" smtClean="0"/>
              <a:t> wird im Körper auch zu Fett umgewandelt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sym typeface="Wingdings" pitchFamily="2" charset="2"/>
              </a:rPr>
              <a:t>šećer se u tijelu također pretvara u mast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5429256" cy="5214974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MAN SOLL MEHR  ZU VOLLKORNPRODUKTEN GREIFEN</a:t>
            </a:r>
            <a:br>
              <a:rPr lang="hr-HR" sz="3600" b="1" dirty="0" smtClean="0">
                <a:latin typeface="+mn-lt"/>
              </a:rPr>
            </a:br>
            <a:r>
              <a:rPr lang="hr-HR" sz="3600" b="1" dirty="0" smtClean="0">
                <a:latin typeface="+mn-lt"/>
              </a:rPr>
              <a:t>- TREBAMO JESTI VIŠE ŽITARICA </a:t>
            </a:r>
            <a:endParaRPr lang="hr-HR" sz="3600" b="1" dirty="0">
              <a:latin typeface="+mn-lt"/>
            </a:endParaRPr>
          </a:p>
        </p:txBody>
      </p:sp>
      <p:pic>
        <p:nvPicPr>
          <p:cNvPr id="4" name="Content Placeholder 3" descr="vollkor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86380" y="0"/>
            <a:ext cx="3857620" cy="3429024"/>
          </a:xfrm>
        </p:spPr>
      </p:pic>
      <p:pic>
        <p:nvPicPr>
          <p:cNvPr id="3075" name="Picture 3" descr="C:\Users\Ana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94091"/>
            <a:ext cx="3786182" cy="286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hr-HR" sz="3200" b="1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greife</a:t>
            </a:r>
            <a:r>
              <a:rPr lang="hr-HR" dirty="0" smtClean="0"/>
              <a:t> </a:t>
            </a:r>
            <a:r>
              <a:rPr lang="hr-HR" dirty="0" err="1" smtClean="0"/>
              <a:t>zu</a:t>
            </a:r>
            <a:r>
              <a:rPr lang="hr-HR" dirty="0" smtClean="0"/>
              <a:t> </a:t>
            </a:r>
            <a:r>
              <a:rPr lang="hr-HR" dirty="0" err="1" smtClean="0"/>
              <a:t>Müslis</a:t>
            </a:r>
            <a:r>
              <a:rPr lang="hr-HR" dirty="0" smtClean="0"/>
              <a:t>, </a:t>
            </a:r>
            <a:r>
              <a:rPr lang="hr-HR" dirty="0" err="1" smtClean="0"/>
              <a:t>Vollkornbrot</a:t>
            </a:r>
            <a:r>
              <a:rPr lang="hr-HR" dirty="0" smtClean="0"/>
              <a:t>, </a:t>
            </a:r>
            <a:r>
              <a:rPr lang="hr-HR" dirty="0" err="1" smtClean="0"/>
              <a:t>Getreidegerichten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Naturreis</a:t>
            </a:r>
            <a:endParaRPr lang="hr-HR" dirty="0" smtClean="0"/>
          </a:p>
          <a:p>
            <a:r>
              <a:rPr lang="hr-HR" dirty="0" err="1" smtClean="0"/>
              <a:t>sie</a:t>
            </a:r>
            <a:r>
              <a:rPr lang="hr-HR" dirty="0" smtClean="0"/>
              <a:t> </a:t>
            </a:r>
            <a:r>
              <a:rPr lang="hr-HR" dirty="0" err="1" smtClean="0"/>
              <a:t>liefern</a:t>
            </a:r>
            <a:r>
              <a:rPr lang="hr-HR" dirty="0" smtClean="0"/>
              <a:t> </a:t>
            </a:r>
            <a:r>
              <a:rPr lang="hr-HR" dirty="0" err="1" smtClean="0"/>
              <a:t>Ballaststoffe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N</a:t>
            </a:r>
            <a:r>
              <a:rPr lang="hr-HR" dirty="0" err="1" smtClean="0">
                <a:cs typeface="Andalus" pitchFamily="18" charset="-78"/>
              </a:rPr>
              <a:t>ährstoffe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posegni za </a:t>
            </a:r>
            <a:r>
              <a:rPr lang="hr-HR" dirty="0" err="1" smtClean="0"/>
              <a:t>mueslijem</a:t>
            </a:r>
            <a:r>
              <a:rPr lang="hr-HR" dirty="0" smtClean="0"/>
              <a:t>, proizvodima od </a:t>
            </a:r>
            <a:r>
              <a:rPr lang="hr-HR" dirty="0" err="1" smtClean="0"/>
              <a:t>krupnozrnatog</a:t>
            </a:r>
            <a:r>
              <a:rPr lang="hr-HR" dirty="0" smtClean="0"/>
              <a:t>, neprosijanog brašna, žitaricama i integralnom rižom</a:t>
            </a:r>
          </a:p>
          <a:p>
            <a:r>
              <a:rPr lang="hr-HR" dirty="0" smtClean="0"/>
              <a:t>one  dostavljaju vlakna i hranjive tvari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506300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1378635" cy="21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28667"/>
            <a:ext cx="2615952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etker.hr/oetker_hr/file/chapterimages/muesli-schu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4071966" cy="2857520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Nd9GcQIxSCnp8Zvicqme3WcpKl1LgvtUG5q100GaK_DNW9zbaz6aX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7686" cy="3189824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Qm8BFWtzaLiIL6UNrcdMXcXlDFqj2ew69Q6gLdrBU3XgIP059B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071966" cy="3214710"/>
          </a:xfrm>
          <a:prstGeom prst="rect">
            <a:avLst/>
          </a:prstGeom>
          <a:noFill/>
        </p:spPr>
      </p:pic>
      <p:pic>
        <p:nvPicPr>
          <p:cNvPr id="18440" name="Picture 8" descr="http://t1.gstatic.com/images?q=tbn:ANd9GcRm6gyl7dJPnR59QAM-MCi4M4C19npW_BlphC2-YYlL-d7bPhah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278" y="285729"/>
            <a:ext cx="42820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MAN SOLL WÜRZIG, ABER NICHT SALZIG ESSEN-</a:t>
            </a:r>
            <a:br>
              <a:rPr lang="hr-HR" sz="2800" dirty="0" smtClean="0"/>
            </a:br>
            <a:r>
              <a:rPr lang="hr-HR" sz="2800" dirty="0" smtClean="0"/>
              <a:t>MOŽE SE JESTI ZAČINJENO, ALI NE SLANO</a:t>
            </a:r>
            <a:endParaRPr lang="hr-HR" sz="2800" dirty="0"/>
          </a:p>
        </p:txBody>
      </p:sp>
      <p:pic>
        <p:nvPicPr>
          <p:cNvPr id="7" name="Content Placeholder 6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929618" cy="4662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t0.gstatic.com/images?q=tbn:ANd9GcQ3fy-H8qxN1MCg2HyiXByN91JNyNRc0Uz_eFyv2atm68EG-lZ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http://t0.gstatic.com/images?q=tbn:ANd9GcQ3fy-H8qxN1MCg2HyiXByN91JNyNRc0Uz_eFyv2atm68EG-lZ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http://t0.gstatic.com/images?q=tbn:ANd9GcQ3fy-H8qxN1MCg2HyiXByN91JNyNRc0Uz_eFyv2atm68EG-lZ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Viel Salz ist nicht </a:t>
            </a:r>
            <a:r>
              <a:rPr lang="hr-HR" sz="3200" dirty="0" err="1" smtClean="0"/>
              <a:t>gut</a:t>
            </a:r>
            <a:r>
              <a:rPr lang="hr-HR" sz="3200" dirty="0" smtClean="0"/>
              <a:t> </a:t>
            </a:r>
            <a:r>
              <a:rPr lang="hr-HR" sz="3200" dirty="0" err="1" smtClean="0"/>
              <a:t>für</a:t>
            </a:r>
            <a:r>
              <a:rPr lang="hr-HR" sz="3200" dirty="0" smtClean="0"/>
              <a:t> </a:t>
            </a:r>
            <a:r>
              <a:rPr lang="hr-HR" sz="3200" dirty="0" err="1" smtClean="0"/>
              <a:t>Gesundheit</a:t>
            </a:r>
            <a:r>
              <a:rPr lang="hr-HR" sz="3200" dirty="0" smtClean="0"/>
              <a:t> – </a:t>
            </a:r>
            <a:br>
              <a:rPr lang="hr-HR" sz="3200" dirty="0" smtClean="0"/>
            </a:br>
            <a:r>
              <a:rPr lang="hr-HR" sz="3200" dirty="0" smtClean="0"/>
              <a:t>puno soli nije dobro za zdravlje</a:t>
            </a:r>
            <a:endParaRPr lang="hr-HR" sz="3200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5" y="1928802"/>
            <a:ext cx="414340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AutoShape 2" descr="http://t0.gstatic.com/images?q=tbn:ANd9GcQ3fy-H8qxN1MCg2HyiXByN91JNyNRc0Uz_eFyv2atm68EG-lZ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http://t0.gstatic.com/images?q=tbn:ANd9GcQ3fy-H8qxN1MCg2HyiXByN91JNyNRc0Uz_eFyv2atm68EG-lZ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85" name="Picture 5" descr="C:\Users\Ana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4286248" cy="286517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428625" y="2071688"/>
            <a:ext cx="4038600" cy="4525962"/>
          </a:xfrm>
        </p:spPr>
        <p:txBody>
          <a:bodyPr/>
          <a:lstStyle/>
          <a:p>
            <a:pPr eaLnBrk="1" hangingPunct="1"/>
            <a:r>
              <a:rPr lang="hr-HR" dirty="0" err="1" smtClean="0"/>
              <a:t>Milch</a:t>
            </a:r>
            <a:r>
              <a:rPr lang="hr-HR" dirty="0" smtClean="0"/>
              <a:t> </a:t>
            </a:r>
            <a:r>
              <a:rPr lang="hr-HR" dirty="0" err="1" smtClean="0"/>
              <a:t>beinhaltet</a:t>
            </a:r>
            <a:r>
              <a:rPr lang="hr-HR" dirty="0" smtClean="0"/>
              <a:t> </a:t>
            </a:r>
            <a:r>
              <a:rPr lang="hr-HR" dirty="0" err="1" smtClean="0"/>
              <a:t>Kalzium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Phosphor</a:t>
            </a: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r>
              <a:rPr lang="hr-HR" dirty="0" err="1" smtClean="0"/>
              <a:t>Das</a:t>
            </a:r>
            <a:r>
              <a:rPr lang="hr-HR" dirty="0" smtClean="0"/>
              <a:t> </a:t>
            </a:r>
            <a:r>
              <a:rPr lang="hr-HR" dirty="0" err="1" smtClean="0"/>
              <a:t>Kalzium</a:t>
            </a:r>
            <a:r>
              <a:rPr lang="hr-HR" dirty="0" smtClean="0"/>
              <a:t>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hr-HR" dirty="0" err="1" smtClean="0"/>
              <a:t>für</a:t>
            </a:r>
            <a:r>
              <a:rPr lang="hr-HR" dirty="0" smtClean="0"/>
              <a:t> </a:t>
            </a:r>
            <a:r>
              <a:rPr lang="hr-HR" dirty="0" err="1" smtClean="0"/>
              <a:t>gesunde</a:t>
            </a:r>
            <a:r>
              <a:rPr lang="hr-HR" dirty="0" smtClean="0"/>
              <a:t> </a:t>
            </a:r>
            <a:r>
              <a:rPr lang="hr-HR" dirty="0" err="1" smtClean="0"/>
              <a:t>Knochen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Zähne</a:t>
            </a:r>
            <a:r>
              <a:rPr lang="hr-HR" dirty="0" smtClean="0"/>
              <a:t> </a:t>
            </a:r>
            <a:r>
              <a:rPr lang="hr-HR" dirty="0" err="1" smtClean="0"/>
              <a:t>wichtig</a:t>
            </a:r>
            <a:endParaRPr lang="hr-HR" dirty="0" smtClean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643438" y="2071688"/>
            <a:ext cx="4038600" cy="4525962"/>
          </a:xfrm>
        </p:spPr>
        <p:txBody>
          <a:bodyPr/>
          <a:lstStyle/>
          <a:p>
            <a:pPr eaLnBrk="1" hangingPunct="1"/>
            <a:r>
              <a:rPr lang="hr-HR" dirty="0" smtClean="0"/>
              <a:t>Mlijeko sadržava kalcij i fosfor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Kalcij je važan za kosti i zube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79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500" dirty="0" smtClean="0"/>
              <a:t/>
            </a:r>
            <a:br>
              <a:rPr lang="hr-HR" sz="3500" dirty="0" smtClean="0"/>
            </a:br>
            <a:r>
              <a:rPr lang="hr-HR" sz="3600" dirty="0" err="1" smtClean="0"/>
              <a:t>Milch</a:t>
            </a:r>
            <a:r>
              <a:rPr lang="hr-HR" sz="3600" dirty="0" smtClean="0"/>
              <a:t> </a:t>
            </a:r>
            <a:r>
              <a:rPr lang="hr-HR" sz="3600" dirty="0" err="1" smtClean="0"/>
              <a:t>und</a:t>
            </a:r>
            <a:r>
              <a:rPr lang="hr-HR" sz="3600" dirty="0" smtClean="0"/>
              <a:t> </a:t>
            </a:r>
            <a:r>
              <a:rPr lang="hr-HR" sz="3600" dirty="0" err="1" smtClean="0"/>
              <a:t>Milchprodukte</a:t>
            </a:r>
            <a:r>
              <a:rPr lang="hr-HR" sz="3600" dirty="0" smtClean="0"/>
              <a:t>-</a:t>
            </a:r>
            <a:br>
              <a:rPr lang="hr-HR" sz="3600" dirty="0" smtClean="0"/>
            </a:br>
            <a:r>
              <a:rPr lang="hr-HR" sz="3600" dirty="0" smtClean="0"/>
              <a:t>Mlijeko i mliječni proizvodi</a:t>
            </a:r>
            <a:br>
              <a:rPr lang="hr-HR" sz="3600" dirty="0" smtClean="0"/>
            </a:br>
            <a:endParaRPr lang="hr-HR" sz="3300" dirty="0" smtClean="0"/>
          </a:p>
        </p:txBody>
      </p:sp>
      <p:pic>
        <p:nvPicPr>
          <p:cNvPr id="7" name="irc_mi" descr="http://www.prakticanzivot.com/wp-content/uploads/2011/06/soya-milk-7601501-360x35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062288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irc_mi" descr="http://images.sciencedaily.com/2008/11/081117082051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42875"/>
            <a:ext cx="1857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8920"/>
            <a:ext cx="1140148" cy="11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1507"/>
            <a:ext cx="2448272" cy="16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525963"/>
          </a:xfrm>
        </p:spPr>
        <p:txBody>
          <a:bodyPr/>
          <a:lstStyle/>
          <a:p>
            <a:pPr eaLnBrk="1" hangingPunct="1"/>
            <a:r>
              <a:rPr lang="hr-HR" sz="2400" dirty="0" err="1" smtClean="0"/>
              <a:t>Trink</a:t>
            </a:r>
            <a:r>
              <a:rPr lang="hr-HR" sz="2400" dirty="0" smtClean="0"/>
              <a:t> 1.5 bis 2 </a:t>
            </a:r>
            <a:r>
              <a:rPr lang="hr-HR" sz="2400" dirty="0" err="1" smtClean="0"/>
              <a:t>Liter</a:t>
            </a:r>
            <a:r>
              <a:rPr lang="hr-HR" sz="2400" dirty="0" smtClean="0"/>
              <a:t> </a:t>
            </a:r>
            <a:r>
              <a:rPr lang="hr-HR" sz="2400" dirty="0" err="1" smtClean="0"/>
              <a:t>Flüssigkeit</a:t>
            </a:r>
            <a:r>
              <a:rPr lang="hr-HR" sz="2400" dirty="0" smtClean="0"/>
              <a:t> pro </a:t>
            </a:r>
            <a:r>
              <a:rPr lang="hr-HR" sz="2400" dirty="0" err="1" smtClean="0"/>
              <a:t>Tag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Alkohol </a:t>
            </a:r>
            <a:r>
              <a:rPr lang="hr-HR" sz="2400" dirty="0" err="1" smtClean="0"/>
              <a:t>und</a:t>
            </a:r>
            <a:r>
              <a:rPr lang="hr-HR" sz="2400" dirty="0" smtClean="0"/>
              <a:t> </a:t>
            </a:r>
            <a:r>
              <a:rPr lang="hr-HR" sz="2400" dirty="0" err="1" smtClean="0"/>
              <a:t>zuckerhaltige</a:t>
            </a:r>
            <a:r>
              <a:rPr lang="hr-HR" sz="2400" dirty="0" smtClean="0"/>
              <a:t> </a:t>
            </a:r>
            <a:r>
              <a:rPr lang="hr-HR" sz="2400" dirty="0" err="1" smtClean="0"/>
              <a:t>Getränke</a:t>
            </a:r>
            <a:r>
              <a:rPr lang="hr-HR" sz="2400" dirty="0" smtClean="0"/>
              <a:t> </a:t>
            </a:r>
            <a:r>
              <a:rPr lang="hr-HR" sz="2400" dirty="0" err="1" smtClean="0"/>
              <a:t>solltest</a:t>
            </a:r>
            <a:r>
              <a:rPr lang="hr-HR" sz="2400" dirty="0" smtClean="0"/>
              <a:t> </a:t>
            </a:r>
            <a:r>
              <a:rPr lang="hr-HR" sz="2400" dirty="0" err="1" smtClean="0"/>
              <a:t>du</a:t>
            </a:r>
            <a:r>
              <a:rPr lang="hr-HR" sz="2400" dirty="0" smtClean="0"/>
              <a:t> </a:t>
            </a:r>
            <a:r>
              <a:rPr lang="hr-HR" sz="2400" dirty="0" err="1" smtClean="0"/>
              <a:t>meiden</a:t>
            </a:r>
            <a:endParaRPr lang="hr-HR" sz="2400" dirty="0" smtClean="0"/>
          </a:p>
          <a:p>
            <a:pPr eaLnBrk="1" hangingPunct="1"/>
            <a:r>
              <a:rPr lang="hr-HR" sz="2400" dirty="0" err="1" smtClean="0"/>
              <a:t>man</a:t>
            </a:r>
            <a:r>
              <a:rPr lang="hr-HR" sz="2400" dirty="0" smtClean="0"/>
              <a:t> </a:t>
            </a:r>
            <a:r>
              <a:rPr lang="hr-HR" sz="2400" dirty="0" err="1" smtClean="0"/>
              <a:t>soll</a:t>
            </a:r>
            <a:r>
              <a:rPr lang="hr-HR" sz="2400" dirty="0" smtClean="0"/>
              <a:t> </a:t>
            </a:r>
            <a:r>
              <a:rPr lang="hr-HR" sz="2400" dirty="0" err="1" smtClean="0"/>
              <a:t>Mineralwasser</a:t>
            </a:r>
            <a:r>
              <a:rPr lang="hr-HR" sz="2400" dirty="0" smtClean="0"/>
              <a:t>, </a:t>
            </a:r>
            <a:r>
              <a:rPr lang="hr-HR" sz="2400" dirty="0" err="1" smtClean="0"/>
              <a:t>ungesüßte</a:t>
            </a:r>
            <a:r>
              <a:rPr lang="hr-HR" sz="2400" dirty="0" smtClean="0"/>
              <a:t> </a:t>
            </a:r>
            <a:r>
              <a:rPr lang="hr-HR" sz="2400" dirty="0" err="1" smtClean="0"/>
              <a:t>Früchte</a:t>
            </a:r>
            <a:r>
              <a:rPr lang="hr-HR" sz="2400" dirty="0" smtClean="0"/>
              <a:t>- </a:t>
            </a:r>
            <a:r>
              <a:rPr lang="hr-HR" sz="2400" dirty="0" err="1" smtClean="0"/>
              <a:t>und</a:t>
            </a:r>
            <a:r>
              <a:rPr lang="hr-HR" sz="2400" dirty="0" smtClean="0"/>
              <a:t> </a:t>
            </a:r>
            <a:r>
              <a:rPr lang="hr-HR" sz="2400" dirty="0" err="1" smtClean="0"/>
              <a:t>Kräutertees</a:t>
            </a:r>
            <a:r>
              <a:rPr lang="hr-HR" sz="2400" dirty="0" smtClean="0"/>
              <a:t> </a:t>
            </a:r>
            <a:r>
              <a:rPr lang="hr-HR" sz="2400" dirty="0" err="1" smtClean="0"/>
              <a:t>oder</a:t>
            </a:r>
            <a:r>
              <a:rPr lang="hr-HR" sz="2400" dirty="0" smtClean="0"/>
              <a:t> </a:t>
            </a:r>
            <a:r>
              <a:rPr lang="hr-HR" sz="2400" dirty="0" err="1" smtClean="0"/>
              <a:t>verdünnte</a:t>
            </a:r>
            <a:r>
              <a:rPr lang="hr-HR" sz="2400" dirty="0" smtClean="0"/>
              <a:t> </a:t>
            </a:r>
            <a:r>
              <a:rPr lang="hr-HR" sz="2400" dirty="0" err="1" smtClean="0"/>
              <a:t>Obst</a:t>
            </a:r>
            <a:r>
              <a:rPr lang="hr-HR" sz="2400" dirty="0" smtClean="0"/>
              <a:t>- </a:t>
            </a:r>
            <a:r>
              <a:rPr lang="hr-HR" sz="2400" dirty="0" err="1" smtClean="0"/>
              <a:t>und</a:t>
            </a:r>
            <a:r>
              <a:rPr lang="hr-HR" sz="2400" dirty="0" smtClean="0"/>
              <a:t> </a:t>
            </a:r>
            <a:r>
              <a:rPr lang="hr-HR" sz="2400" dirty="0" err="1" smtClean="0"/>
              <a:t>Gemüsesäfte</a:t>
            </a:r>
            <a:r>
              <a:rPr lang="hr-HR" sz="2400" dirty="0" smtClean="0"/>
              <a:t> </a:t>
            </a:r>
            <a:r>
              <a:rPr lang="hr-HR" sz="2400" dirty="0" err="1" smtClean="0"/>
              <a:t>trinken</a:t>
            </a:r>
            <a:endParaRPr lang="hr-HR" sz="2400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05400" y="1412776"/>
            <a:ext cx="4038600" cy="4525963"/>
          </a:xfrm>
        </p:spPr>
        <p:txBody>
          <a:bodyPr/>
          <a:lstStyle/>
          <a:p>
            <a:pPr eaLnBrk="1" hangingPunct="1"/>
            <a:r>
              <a:rPr lang="hr-HR" sz="2400" dirty="0" smtClean="0"/>
              <a:t>Na dan popij 1.5 do 2 litre tekućine</a:t>
            </a:r>
          </a:p>
          <a:p>
            <a:pPr eaLnBrk="1" hangingPunct="1"/>
            <a:r>
              <a:rPr lang="hr-HR" sz="2400" dirty="0" smtClean="0"/>
              <a:t>alkohol i pića koja sadrže šećer trebaš izbjegavati</a:t>
            </a:r>
          </a:p>
          <a:p>
            <a:pPr eaLnBrk="1" hangingPunct="1"/>
            <a:r>
              <a:rPr lang="hr-HR" sz="2400" dirty="0" smtClean="0"/>
              <a:t>treba piti mineralnu vodu, nezaslađene voćne i biljne čajeve ili razrijeđene voćne i povrtne sokove</a:t>
            </a:r>
          </a:p>
        </p:txBody>
      </p:sp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Man</a:t>
            </a:r>
            <a:r>
              <a:rPr lang="hr-HR" dirty="0" smtClean="0"/>
              <a:t> </a:t>
            </a:r>
            <a:r>
              <a:rPr lang="hr-HR" dirty="0" err="1" smtClean="0"/>
              <a:t>soll</a:t>
            </a:r>
            <a:r>
              <a:rPr lang="hr-HR" dirty="0" smtClean="0"/>
              <a:t> mit </a:t>
            </a:r>
            <a:r>
              <a:rPr lang="hr-HR" dirty="0" err="1" smtClean="0"/>
              <a:t>Verstand</a:t>
            </a:r>
            <a:r>
              <a:rPr lang="hr-HR" dirty="0" smtClean="0"/>
              <a:t> </a:t>
            </a:r>
            <a:r>
              <a:rPr lang="hr-HR" dirty="0" err="1" smtClean="0"/>
              <a:t>trinken</a:t>
            </a:r>
            <a:r>
              <a:rPr lang="hr-HR" dirty="0" smtClean="0"/>
              <a:t>-</a:t>
            </a:r>
            <a:br>
              <a:rPr lang="hr-HR" dirty="0" smtClean="0"/>
            </a:br>
            <a:r>
              <a:rPr lang="hr-HR" dirty="0" smtClean="0"/>
              <a:t>Treba piti s razumom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24003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91769"/>
            <a:ext cx="2744143" cy="177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82989"/>
            <a:ext cx="2081808" cy="13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55576" y="1368616"/>
            <a:ext cx="4038600" cy="4900613"/>
          </a:xfrm>
        </p:spPr>
        <p:txBody>
          <a:bodyPr rtlCol="0"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err="1" smtClean="0"/>
              <a:t>Wer</a:t>
            </a:r>
            <a:r>
              <a:rPr lang="hr-HR" dirty="0" smtClean="0"/>
              <a:t> </a:t>
            </a:r>
            <a:r>
              <a:rPr lang="hr-HR" dirty="0" err="1" smtClean="0"/>
              <a:t>sich</a:t>
            </a:r>
            <a:r>
              <a:rPr lang="hr-HR" dirty="0" smtClean="0"/>
              <a:t> </a:t>
            </a:r>
            <a:r>
              <a:rPr lang="hr-HR" dirty="0" err="1" smtClean="0"/>
              <a:t>gesund</a:t>
            </a:r>
            <a:r>
              <a:rPr lang="hr-HR" dirty="0" smtClean="0"/>
              <a:t> </a:t>
            </a:r>
            <a:r>
              <a:rPr lang="hr-HR" dirty="0" err="1" smtClean="0"/>
              <a:t>ernähren</a:t>
            </a:r>
            <a:r>
              <a:rPr lang="hr-HR" dirty="0" smtClean="0"/>
              <a:t>, </a:t>
            </a:r>
            <a:r>
              <a:rPr lang="hr-HR" dirty="0" err="1" smtClean="0"/>
              <a:t>muss</a:t>
            </a:r>
            <a:r>
              <a:rPr lang="hr-HR" dirty="0" smtClean="0"/>
              <a:t> </a:t>
            </a:r>
            <a:r>
              <a:rPr lang="hr-HR" dirty="0" err="1" smtClean="0"/>
              <a:t>seinen</a:t>
            </a:r>
            <a:r>
              <a:rPr lang="hr-HR" dirty="0" smtClean="0"/>
              <a:t> </a:t>
            </a:r>
            <a:r>
              <a:rPr lang="hr-HR" dirty="0" err="1" smtClean="0"/>
              <a:t>Körper</a:t>
            </a:r>
            <a:r>
              <a:rPr lang="hr-HR" dirty="0" smtClean="0"/>
              <a:t> mit allen </a:t>
            </a:r>
            <a:r>
              <a:rPr lang="hr-HR" dirty="0" err="1" smtClean="0"/>
              <a:t>notwendigen</a:t>
            </a:r>
            <a:r>
              <a:rPr lang="hr-HR" dirty="0" smtClean="0"/>
              <a:t> </a:t>
            </a:r>
            <a:r>
              <a:rPr lang="hr-HR" dirty="0" err="1" smtClean="0"/>
              <a:t>Nährstoffen</a:t>
            </a:r>
            <a:r>
              <a:rPr lang="hr-HR" dirty="0" smtClean="0"/>
              <a:t> </a:t>
            </a:r>
            <a:r>
              <a:rPr lang="hr-HR" dirty="0" err="1" smtClean="0"/>
              <a:t>versorgen</a:t>
            </a: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err="1" smtClean="0"/>
              <a:t>Bewegung</a:t>
            </a:r>
            <a:r>
              <a:rPr lang="hr-HR" dirty="0" smtClean="0"/>
              <a:t>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hr-HR" dirty="0" err="1" smtClean="0"/>
              <a:t>wichtig</a:t>
            </a:r>
            <a:r>
              <a:rPr lang="hr-HR" dirty="0" smtClean="0"/>
              <a:t> </a:t>
            </a:r>
            <a:r>
              <a:rPr lang="hr-HR" dirty="0" err="1" smtClean="0"/>
              <a:t>für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Gesundheit</a:t>
            </a: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b="1" dirty="0" err="1" smtClean="0"/>
              <a:t>Gesundheit</a:t>
            </a:r>
            <a:r>
              <a:rPr lang="hr-HR" sz="3000" b="1" dirty="0" smtClean="0"/>
              <a:t> </a:t>
            </a:r>
            <a:r>
              <a:rPr lang="hr-HR" sz="3000" b="1" dirty="0" err="1" smtClean="0"/>
              <a:t>ist</a:t>
            </a:r>
            <a:r>
              <a:rPr lang="hr-HR" sz="3000" b="1" dirty="0" smtClean="0"/>
              <a:t> der </a:t>
            </a:r>
            <a:r>
              <a:rPr lang="hr-HR" sz="3000" b="1" dirty="0" err="1" smtClean="0"/>
              <a:t>grö</a:t>
            </a:r>
            <a:r>
              <a:rPr lang="el-GR" sz="3000" b="1" dirty="0" smtClean="0"/>
              <a:t>β</a:t>
            </a:r>
            <a:r>
              <a:rPr lang="hr-HR" sz="3000" b="1" dirty="0" smtClean="0"/>
              <a:t>te </a:t>
            </a:r>
            <a:r>
              <a:rPr lang="hr-HR" sz="3000" b="1" dirty="0" err="1" smtClean="0"/>
              <a:t>Reichtum</a:t>
            </a:r>
            <a:endParaRPr lang="hr-HR" sz="3000" b="1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038600" cy="5000625"/>
          </a:xfrm>
        </p:spPr>
        <p:txBody>
          <a:bodyPr rtlCol="0"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Tko se želi zdravo hraniti mora svoje tijelo opskrbljivati sa svim nužnim hranjivim tvarima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Kretanje </a:t>
            </a:r>
            <a:r>
              <a:rPr lang="hr-HR" dirty="0"/>
              <a:t> </a:t>
            </a:r>
            <a:r>
              <a:rPr lang="hr-HR" dirty="0" smtClean="0"/>
              <a:t>                           je važno za zdravlje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b="1" dirty="0" smtClean="0"/>
              <a:t>Zdravlje je najveće bogatstvo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</p:txBody>
      </p:sp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Der</a:t>
            </a:r>
            <a:r>
              <a:rPr lang="hr-HR" dirty="0" smtClean="0"/>
              <a:t> </a:t>
            </a:r>
            <a:r>
              <a:rPr lang="hr-HR" dirty="0" err="1" smtClean="0"/>
              <a:t>Schluss</a:t>
            </a:r>
            <a:r>
              <a:rPr lang="hr-HR" dirty="0" smtClean="0"/>
              <a:t> - zaključak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0757"/>
            <a:ext cx="2120038" cy="14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err="1" smtClean="0"/>
              <a:t>Einführung</a:t>
            </a:r>
            <a:r>
              <a:rPr lang="hr-HR" dirty="0" smtClean="0"/>
              <a:t>-uvod</a:t>
            </a:r>
            <a:endParaRPr lang="hr-HR" dirty="0"/>
          </a:p>
        </p:txBody>
      </p:sp>
      <p:sp>
        <p:nvSpPr>
          <p:cNvPr id="307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hr-HR" sz="2800" dirty="0" err="1" smtClean="0"/>
              <a:t>Lebst</a:t>
            </a:r>
            <a:r>
              <a:rPr lang="hr-HR" sz="2800" dirty="0" smtClean="0"/>
              <a:t> </a:t>
            </a:r>
            <a:r>
              <a:rPr lang="hr-HR" sz="2800" dirty="0" err="1" smtClean="0"/>
              <a:t>du</a:t>
            </a:r>
            <a:r>
              <a:rPr lang="hr-HR" sz="2800" dirty="0" smtClean="0"/>
              <a:t> </a:t>
            </a:r>
            <a:r>
              <a:rPr lang="hr-HR" sz="2800" dirty="0" err="1" smtClean="0"/>
              <a:t>gesund</a:t>
            </a:r>
            <a:r>
              <a:rPr lang="hr-HR" sz="2800" dirty="0" smtClean="0"/>
              <a:t>?</a:t>
            </a:r>
          </a:p>
          <a:p>
            <a:r>
              <a:rPr lang="hr-HR" sz="2800" dirty="0" smtClean="0"/>
              <a:t>Was machst du für </a:t>
            </a:r>
          </a:p>
          <a:p>
            <a:pPr marL="0" indent="0">
              <a:buNone/>
            </a:pPr>
            <a:r>
              <a:rPr lang="hr-HR" sz="2800" dirty="0" smtClean="0"/>
              <a:t>     deine Gesundheit?</a:t>
            </a:r>
          </a:p>
          <a:p>
            <a:r>
              <a:rPr lang="hr-HR" sz="2800" dirty="0" err="1" smtClean="0"/>
              <a:t>Treibst</a:t>
            </a:r>
            <a:r>
              <a:rPr lang="hr-HR" sz="2800" dirty="0" smtClean="0"/>
              <a:t> </a:t>
            </a:r>
            <a:r>
              <a:rPr lang="hr-HR" sz="2800" dirty="0" err="1" smtClean="0"/>
              <a:t>du</a:t>
            </a:r>
            <a:r>
              <a:rPr lang="hr-HR" sz="2800" dirty="0" smtClean="0"/>
              <a:t> Sport? </a:t>
            </a:r>
            <a:r>
              <a:rPr lang="hr-HR" sz="2800" dirty="0" err="1" smtClean="0"/>
              <a:t>Wie</a:t>
            </a:r>
            <a:r>
              <a:rPr lang="hr-HR" sz="2800" dirty="0" smtClean="0"/>
              <a:t> oft?</a:t>
            </a:r>
          </a:p>
          <a:p>
            <a:r>
              <a:rPr lang="hr-HR" sz="2800" dirty="0" err="1" smtClean="0"/>
              <a:t>Isst</a:t>
            </a:r>
            <a:r>
              <a:rPr lang="hr-HR" sz="2800" dirty="0" smtClean="0"/>
              <a:t> </a:t>
            </a:r>
            <a:r>
              <a:rPr lang="hr-HR" sz="2800" dirty="0" err="1" smtClean="0"/>
              <a:t>du</a:t>
            </a:r>
            <a:r>
              <a:rPr lang="hr-HR" sz="2800" dirty="0" smtClean="0"/>
              <a:t> </a:t>
            </a:r>
            <a:r>
              <a:rPr lang="hr-HR" sz="2800" dirty="0" err="1" smtClean="0"/>
              <a:t>viel</a:t>
            </a:r>
            <a:r>
              <a:rPr lang="hr-HR" sz="2800" dirty="0" smtClean="0"/>
              <a:t> </a:t>
            </a:r>
            <a:r>
              <a:rPr lang="hr-HR" sz="2800" dirty="0" err="1" smtClean="0"/>
              <a:t>Süßigkeiten</a:t>
            </a:r>
            <a:r>
              <a:rPr lang="hr-HR" sz="2800" dirty="0" smtClean="0"/>
              <a:t>?</a:t>
            </a:r>
          </a:p>
          <a:p>
            <a:r>
              <a:rPr lang="hr-HR" sz="2800" dirty="0" smtClean="0"/>
              <a:t>Verbringst du genug</a:t>
            </a:r>
          </a:p>
          <a:p>
            <a:pPr marL="0" indent="0">
              <a:buNone/>
            </a:pPr>
            <a:r>
              <a:rPr lang="hr-HR" sz="2800" dirty="0" smtClean="0"/>
              <a:t>     Zeit an der frischen Luft?</a:t>
            </a:r>
          </a:p>
          <a:p>
            <a:r>
              <a:rPr lang="hr-HR" sz="2800" dirty="0" smtClean="0"/>
              <a:t>Was ist schädlich für </a:t>
            </a:r>
            <a:r>
              <a:rPr lang="hr-HR" sz="2800" dirty="0"/>
              <a:t>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    die Gesundheit?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1628800"/>
            <a:ext cx="4041775" cy="3951288"/>
          </a:xfrm>
        </p:spPr>
        <p:txBody>
          <a:bodyPr/>
          <a:lstStyle/>
          <a:p>
            <a:r>
              <a:rPr lang="hr-HR" sz="2800" dirty="0" smtClean="0"/>
              <a:t>Živiš li  zdravo?</a:t>
            </a:r>
          </a:p>
          <a:p>
            <a:r>
              <a:rPr lang="hr-HR" sz="2800" dirty="0" smtClean="0"/>
              <a:t>Što činiš za svoje zdravlje?</a:t>
            </a:r>
          </a:p>
          <a:p>
            <a:r>
              <a:rPr lang="hr-HR" sz="2800" dirty="0" smtClean="0"/>
              <a:t> Treniraš li koji sport? Kako često?</a:t>
            </a:r>
          </a:p>
          <a:p>
            <a:r>
              <a:rPr lang="hr-HR" sz="2800" dirty="0" smtClean="0"/>
              <a:t>Jedeš li puno bombona?</a:t>
            </a:r>
          </a:p>
          <a:p>
            <a:r>
              <a:rPr lang="hr-HR" sz="2800" dirty="0" smtClean="0"/>
              <a:t>Provodiš li dovoljno vremena na sviježem zraku?</a:t>
            </a:r>
          </a:p>
          <a:p>
            <a:r>
              <a:rPr lang="hr-HR" sz="2800" dirty="0" smtClean="0"/>
              <a:t>Što je štetno za zdravlje?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-66972"/>
            <a:ext cx="23256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85622"/>
            <a:ext cx="1931690" cy="16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dirty="0" err="1" smtClean="0"/>
              <a:t>Gemacht</a:t>
            </a:r>
            <a:r>
              <a:rPr lang="hr-HR" sz="4900" dirty="0" smtClean="0"/>
              <a:t> </a:t>
            </a:r>
            <a:r>
              <a:rPr lang="hr-HR" sz="4900" dirty="0" err="1" smtClean="0"/>
              <a:t>von</a:t>
            </a:r>
            <a:r>
              <a:rPr lang="hr-HR" sz="4900" dirty="0" smtClean="0"/>
              <a:t>/ Prezentaciju izradile: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Sara Gašparić </a:t>
            </a:r>
            <a:r>
              <a:rPr lang="hr-HR" sz="4000" dirty="0" smtClean="0">
                <a:sym typeface="Wingdings" pitchFamily="2" charset="2"/>
              </a:rPr>
              <a:t></a:t>
            </a:r>
            <a:endParaRPr lang="hr-HR" sz="4000" dirty="0" smtClean="0"/>
          </a:p>
          <a:p>
            <a:r>
              <a:rPr lang="hr-HR" sz="4000" dirty="0" smtClean="0"/>
              <a:t>Ana Draganić </a:t>
            </a:r>
            <a:r>
              <a:rPr lang="hr-HR" sz="4000" dirty="0" smtClean="0">
                <a:sym typeface="Wingdings" pitchFamily="2" charset="2"/>
              </a:rPr>
              <a:t></a:t>
            </a:r>
            <a:endParaRPr lang="hr-HR" sz="4000" dirty="0" smtClean="0"/>
          </a:p>
          <a:p>
            <a:r>
              <a:rPr lang="hr-HR" sz="4000" dirty="0" smtClean="0"/>
              <a:t>Ivana Ravenski </a:t>
            </a:r>
            <a:r>
              <a:rPr lang="hr-HR" sz="4000" dirty="0" smtClean="0">
                <a:sym typeface="Wingdings" pitchFamily="2" charset="2"/>
              </a:rPr>
              <a:t></a:t>
            </a:r>
            <a:endParaRPr lang="hr-HR" sz="4000" dirty="0" smtClean="0"/>
          </a:p>
          <a:p>
            <a:r>
              <a:rPr lang="hr-HR" sz="4000" dirty="0" smtClean="0"/>
              <a:t>Željka Cvilko </a:t>
            </a:r>
            <a:r>
              <a:rPr lang="hr-HR" sz="4000" dirty="0" smtClean="0">
                <a:sym typeface="Wingdings" pitchFamily="2" charset="2"/>
              </a:rPr>
              <a:t> 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                                   8.razred 2012./2013.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288" y="1124744"/>
            <a:ext cx="21605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PIRAMIDA ZDRAVE PREHRANE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ttp://www.ernaehrung.de/tipps/vollwertig/images/ernaehrungspyramid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8572560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188" y="12858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357166"/>
            <a:ext cx="8750330" cy="192882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600" dirty="0" smtClean="0"/>
              <a:t>MAN SOLL REICHLICH  OBST, GEMÜSE UND KARTOFFELN ESSEN-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3600" dirty="0" smtClean="0"/>
              <a:t>TREBA JESTI PUNO VOĆA, POVRĆA I KRUMPIRA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2571744"/>
            <a:ext cx="4040188" cy="3079756"/>
          </a:xfrm>
        </p:spPr>
        <p:txBody>
          <a:bodyPr/>
          <a:lstStyle/>
          <a:p>
            <a:pPr marL="0" indent="0"/>
            <a:r>
              <a:rPr lang="hr-HR" dirty="0" err="1" smtClean="0"/>
              <a:t>sie</a:t>
            </a:r>
            <a:r>
              <a:rPr lang="hr-HR" dirty="0" smtClean="0"/>
              <a:t> </a:t>
            </a:r>
            <a:r>
              <a:rPr lang="hr-HR" dirty="0" err="1" smtClean="0"/>
              <a:t>geben</a:t>
            </a:r>
            <a:r>
              <a:rPr lang="hr-HR" dirty="0" smtClean="0"/>
              <a:t> </a:t>
            </a:r>
            <a:r>
              <a:rPr lang="hr-HR" dirty="0" err="1" smtClean="0"/>
              <a:t>deinem</a:t>
            </a:r>
            <a:r>
              <a:rPr lang="hr-HR" dirty="0" smtClean="0"/>
              <a:t> </a:t>
            </a:r>
            <a:r>
              <a:rPr lang="hr-HR" dirty="0" err="1" smtClean="0"/>
              <a:t>Körper</a:t>
            </a:r>
            <a:r>
              <a:rPr lang="hr-HR" dirty="0" smtClean="0"/>
              <a:t> </a:t>
            </a:r>
            <a:r>
              <a:rPr lang="hr-HR" dirty="0" err="1" smtClean="0"/>
              <a:t>viele</a:t>
            </a:r>
            <a:r>
              <a:rPr lang="hr-HR" dirty="0" smtClean="0"/>
              <a:t> Vitamine, </a:t>
            </a:r>
            <a:r>
              <a:rPr lang="hr-HR" dirty="0" err="1" smtClean="0"/>
              <a:t>Mineralstoffe</a:t>
            </a:r>
            <a:r>
              <a:rPr lang="hr-HR" dirty="0" smtClean="0"/>
              <a:t>, </a:t>
            </a:r>
            <a:r>
              <a:rPr lang="hr-HR" dirty="0" err="1" smtClean="0"/>
              <a:t>Spurenelemente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Ballaststoffen</a:t>
            </a:r>
            <a:endParaRPr lang="hr-HR" dirty="0" smtClean="0"/>
          </a:p>
          <a:p>
            <a:pPr marL="0" indent="0"/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 </a:t>
            </a:r>
            <a:r>
              <a:rPr lang="hr-HR" dirty="0" err="1" smtClean="0"/>
              <a:t>muss</a:t>
            </a:r>
            <a:r>
              <a:rPr lang="hr-HR" dirty="0" smtClean="0"/>
              <a:t> </a:t>
            </a:r>
            <a:r>
              <a:rPr lang="hr-HR" dirty="0" err="1" smtClean="0"/>
              <a:t>ein</a:t>
            </a:r>
            <a:r>
              <a:rPr lang="hr-HR" dirty="0" smtClean="0"/>
              <a:t> bis </a:t>
            </a:r>
            <a:r>
              <a:rPr lang="hr-HR" dirty="0" err="1" smtClean="0"/>
              <a:t>zwei</a:t>
            </a:r>
            <a:r>
              <a:rPr lang="hr-HR" dirty="0" smtClean="0"/>
              <a:t>  </a:t>
            </a:r>
            <a:r>
              <a:rPr lang="hr-HR" dirty="0" err="1" smtClean="0"/>
              <a:t>Stück</a:t>
            </a:r>
            <a:r>
              <a:rPr lang="hr-HR" dirty="0" smtClean="0"/>
              <a:t> </a:t>
            </a:r>
            <a:r>
              <a:rPr lang="hr-HR" dirty="0" err="1" smtClean="0"/>
              <a:t>Obst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eine</a:t>
            </a:r>
            <a:r>
              <a:rPr lang="hr-HR" dirty="0" smtClean="0"/>
              <a:t> </a:t>
            </a:r>
            <a:r>
              <a:rPr lang="hr-HR" dirty="0" err="1" smtClean="0"/>
              <a:t>Portion</a:t>
            </a:r>
            <a:r>
              <a:rPr lang="hr-HR" dirty="0" smtClean="0"/>
              <a:t> </a:t>
            </a:r>
            <a:r>
              <a:rPr lang="hr-HR" dirty="0" err="1" smtClean="0"/>
              <a:t>Salat</a:t>
            </a:r>
            <a:r>
              <a:rPr lang="hr-HR" dirty="0" smtClean="0"/>
              <a:t> </a:t>
            </a:r>
            <a:r>
              <a:rPr lang="hr-HR" dirty="0" err="1" smtClean="0"/>
              <a:t>oder</a:t>
            </a:r>
            <a:r>
              <a:rPr lang="hr-HR" dirty="0" smtClean="0"/>
              <a:t> </a:t>
            </a:r>
            <a:r>
              <a:rPr lang="hr-HR" dirty="0" err="1" smtClean="0"/>
              <a:t>Gemüse</a:t>
            </a:r>
            <a:r>
              <a:rPr lang="hr-HR" dirty="0" smtClean="0"/>
              <a:t> </a:t>
            </a:r>
            <a:r>
              <a:rPr lang="hr-HR" dirty="0" err="1" smtClean="0"/>
              <a:t>täglich</a:t>
            </a:r>
            <a:r>
              <a:rPr lang="hr-HR" dirty="0" smtClean="0"/>
              <a:t> essen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900" y="2133600"/>
            <a:ext cx="4041775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  <p:sp>
        <p:nvSpPr>
          <p:cNvPr id="5126" name="Content Placeholder 5"/>
          <p:cNvSpPr>
            <a:spLocks noGrp="1"/>
          </p:cNvSpPr>
          <p:nvPr>
            <p:ph sz="quarter" idx="4"/>
          </p:nvPr>
        </p:nvSpPr>
        <p:spPr>
          <a:xfrm>
            <a:off x="4357686" y="2571744"/>
            <a:ext cx="4041775" cy="3308345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hr-HR" dirty="0" smtClean="0"/>
              <a:t>voće i povrće tvojem tijelu daje vitamine, minerale, elemente u tragovima i vlakna</a:t>
            </a:r>
          </a:p>
          <a:p>
            <a:pPr marL="0" indent="0">
              <a:buFont typeface="Arial" pitchFamily="34" charset="0"/>
              <a:buChar char="•"/>
            </a:pPr>
            <a:r>
              <a:rPr lang="hr-HR" dirty="0" smtClean="0"/>
              <a:t>čovjek bi na dan trebao pojesti  jedan ili dva komada voća i jednu porciju salate ili povrća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373216"/>
            <a:ext cx="2871794" cy="14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2368933" cy="15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85729"/>
            <a:ext cx="8461405" cy="128588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MAN SOLL WENIGER TIERISCHES EIWEISS- WENIGER FLEISCH ESSEN-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TREBA JESTI MANJE ŽIVOTINJSKIH BJELANČEVINA, MANJE MESA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571612"/>
            <a:ext cx="4040187" cy="4224351"/>
          </a:xfrm>
        </p:spPr>
        <p:txBody>
          <a:bodyPr/>
          <a:lstStyle/>
          <a:p>
            <a:pPr marL="0" indent="0"/>
            <a:r>
              <a:rPr lang="hr-HR" dirty="0" err="1" smtClean="0"/>
              <a:t>Eiweiß</a:t>
            </a:r>
            <a:r>
              <a:rPr lang="hr-HR" dirty="0" smtClean="0"/>
              <a:t>  aus </a:t>
            </a:r>
            <a:r>
              <a:rPr lang="hr-HR" dirty="0" err="1" smtClean="0"/>
              <a:t>pflanzlichen</a:t>
            </a:r>
            <a:r>
              <a:rPr lang="hr-HR" dirty="0" smtClean="0"/>
              <a:t> </a:t>
            </a:r>
            <a:r>
              <a:rPr lang="hr-HR" dirty="0" err="1" smtClean="0"/>
              <a:t>Quellen</a:t>
            </a:r>
            <a:r>
              <a:rPr lang="hr-HR" dirty="0" smtClean="0"/>
              <a:t> </a:t>
            </a:r>
            <a:r>
              <a:rPr lang="hr-HR" dirty="0" err="1" smtClean="0"/>
              <a:t>wie</a:t>
            </a:r>
            <a:r>
              <a:rPr lang="hr-HR" dirty="0" smtClean="0"/>
              <a:t> </a:t>
            </a:r>
            <a:r>
              <a:rPr lang="hr-HR" dirty="0" err="1" smtClean="0"/>
              <a:t>Hülsenfrüchte</a:t>
            </a:r>
            <a:r>
              <a:rPr lang="hr-HR" dirty="0" smtClean="0"/>
              <a:t>, </a:t>
            </a:r>
            <a:r>
              <a:rPr lang="hr-HR" dirty="0" err="1" smtClean="0"/>
              <a:t>Kartoffeln</a:t>
            </a:r>
            <a:r>
              <a:rPr lang="hr-HR" dirty="0" smtClean="0"/>
              <a:t> </a:t>
            </a:r>
            <a:r>
              <a:rPr lang="hr-HR" dirty="0" err="1" smtClean="0"/>
              <a:t>oder</a:t>
            </a:r>
            <a:r>
              <a:rPr lang="hr-HR" dirty="0" smtClean="0"/>
              <a:t> </a:t>
            </a:r>
            <a:r>
              <a:rPr lang="hr-HR" dirty="0" err="1" smtClean="0"/>
              <a:t>Getreide</a:t>
            </a:r>
            <a:r>
              <a:rPr lang="hr-HR" dirty="0" smtClean="0"/>
              <a:t>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hr-HR" dirty="0" err="1" smtClean="0"/>
              <a:t>besonders</a:t>
            </a:r>
            <a:r>
              <a:rPr lang="hr-HR" dirty="0" smtClean="0"/>
              <a:t> </a:t>
            </a:r>
            <a:r>
              <a:rPr lang="hr-HR" dirty="0" err="1" smtClean="0"/>
              <a:t>wertvoll</a:t>
            </a:r>
            <a:endParaRPr lang="hr-HR" dirty="0" smtClean="0"/>
          </a:p>
          <a:p>
            <a:pPr marL="0" indent="0"/>
            <a:r>
              <a:rPr lang="hr-HR" dirty="0" err="1" smtClean="0"/>
              <a:t>Fleisch</a:t>
            </a:r>
            <a:r>
              <a:rPr lang="hr-HR" dirty="0" smtClean="0"/>
              <a:t>  </a:t>
            </a:r>
            <a:r>
              <a:rPr lang="hr-HR" dirty="0" err="1" smtClean="0"/>
              <a:t>sollte</a:t>
            </a:r>
            <a:r>
              <a:rPr lang="hr-HR" dirty="0" smtClean="0"/>
              <a:t> </a:t>
            </a:r>
            <a:r>
              <a:rPr lang="hr-HR" dirty="0" err="1" smtClean="0"/>
              <a:t>nicht</a:t>
            </a:r>
            <a:r>
              <a:rPr lang="hr-HR" dirty="0" smtClean="0"/>
              <a:t> </a:t>
            </a:r>
            <a:r>
              <a:rPr lang="hr-HR" dirty="0" err="1" smtClean="0"/>
              <a:t>öfter</a:t>
            </a:r>
            <a:r>
              <a:rPr lang="hr-HR" dirty="0" smtClean="0"/>
              <a:t> als </a:t>
            </a:r>
            <a:r>
              <a:rPr lang="hr-HR" dirty="0" err="1" smtClean="0"/>
              <a:t>zwei</a:t>
            </a:r>
            <a:r>
              <a:rPr lang="hr-HR" dirty="0" smtClean="0"/>
              <a:t>- bis </a:t>
            </a:r>
            <a:r>
              <a:rPr lang="hr-HR" dirty="0" err="1" smtClean="0"/>
              <a:t>dreimal</a:t>
            </a:r>
            <a:r>
              <a:rPr lang="hr-HR" dirty="0" smtClean="0"/>
              <a:t> pro </a:t>
            </a:r>
            <a:r>
              <a:rPr lang="hr-HR" dirty="0" err="1" smtClean="0"/>
              <a:t>Woche</a:t>
            </a:r>
            <a:r>
              <a:rPr lang="hr-HR" dirty="0" smtClean="0"/>
              <a:t> </a:t>
            </a:r>
            <a:r>
              <a:rPr lang="hr-HR" dirty="0" err="1" smtClean="0"/>
              <a:t>auf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Tisch</a:t>
            </a:r>
            <a:r>
              <a:rPr lang="hr-HR" dirty="0" smtClean="0"/>
              <a:t> </a:t>
            </a:r>
            <a:r>
              <a:rPr lang="hr-HR" dirty="0" err="1" smtClean="0"/>
              <a:t>kommen</a:t>
            </a:r>
            <a:endParaRPr lang="hr-HR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38" y="549275"/>
            <a:ext cx="4041775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  <p:sp>
        <p:nvSpPr>
          <p:cNvPr id="6149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1557338"/>
            <a:ext cx="4041775" cy="3951287"/>
          </a:xfrm>
        </p:spPr>
        <p:txBody>
          <a:bodyPr/>
          <a:lstStyle/>
          <a:p>
            <a:pPr marL="0" indent="0"/>
            <a:r>
              <a:rPr lang="hr-HR" dirty="0" smtClean="0"/>
              <a:t>Bjelančevine iz biljnih  izvora kao što su mahunarke, krumpir ili žitarice posebno su važne</a:t>
            </a:r>
          </a:p>
          <a:p>
            <a:pPr marL="0" indent="0"/>
            <a:r>
              <a:rPr lang="hr-HR" dirty="0" smtClean="0"/>
              <a:t>Meso ne bi smjelo stajati više od dva ili tri puta tjedno na jelovniku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16463"/>
            <a:ext cx="20796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716338"/>
            <a:ext cx="24320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5464175"/>
            <a:ext cx="13049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221163"/>
            <a:ext cx="24320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9324975" cy="6991350"/>
        </p:xfrm>
        <a:graphic>
          <a:graphicData uri="http://schemas.openxmlformats.org/presentationml/2006/ole">
            <p:oleObj spid="_x0000_s1034" name="Prezentacija" r:id="rId5" imgW="4660467" imgH="3495925" progId="PowerPoint.Show.12">
              <p:embed/>
            </p:oleObj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332657"/>
            <a:ext cx="8176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atin typeface="+mj-lt"/>
                <a:cs typeface="Andalus" pitchFamily="18" charset="-78"/>
              </a:rPr>
              <a:t>MAN SOLL ABWECHSLUNGSREICH, ABER MÄSSIG  ESSEN-</a:t>
            </a:r>
          </a:p>
          <a:p>
            <a:pPr algn="ctr"/>
            <a:r>
              <a:rPr lang="hr-HR" sz="2800" b="1" dirty="0" smtClean="0">
                <a:latin typeface="+mj-lt"/>
                <a:cs typeface="Andalus" pitchFamily="18" charset="-78"/>
              </a:rPr>
              <a:t> TREBA JESTI RAZNOLIKO</a:t>
            </a:r>
            <a:r>
              <a:rPr lang="hr-HR" sz="2800" b="1" dirty="0" smtClean="0">
                <a:latin typeface="+mn-lt"/>
                <a:cs typeface="Andalus" pitchFamily="18" charset="-78"/>
              </a:rPr>
              <a:t>, ALI UMJERENO</a:t>
            </a:r>
          </a:p>
          <a:p>
            <a:pPr algn="ctr"/>
            <a:endParaRPr lang="hr-HR" sz="2800" b="1" dirty="0">
              <a:latin typeface="+mn-lt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260648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700808"/>
            <a:ext cx="35283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v</a:t>
            </a:r>
            <a:r>
              <a:rPr lang="de-DE" sz="2600" dirty="0" err="1" smtClean="0">
                <a:latin typeface="+mn-lt"/>
                <a:cs typeface="Andalus" pitchFamily="18" charset="-78"/>
              </a:rPr>
              <a:t>ielseitige</a:t>
            </a:r>
            <a:r>
              <a:rPr lang="de-DE" sz="2600" dirty="0" smtClean="0">
                <a:latin typeface="+mn-lt"/>
                <a:cs typeface="Andalus" pitchFamily="18" charset="-78"/>
              </a:rPr>
              <a:t> Mischkost ist die beste Garantie für die optimale Versorgung des Körpers mit allen notwendigen Stoffen</a:t>
            </a:r>
            <a:endParaRPr lang="hr-HR" sz="2600" dirty="0" smtClean="0">
              <a:latin typeface="+mn-lt"/>
              <a:cs typeface="Andalus" pitchFamily="18" charset="-78"/>
            </a:endParaRPr>
          </a:p>
          <a:p>
            <a:r>
              <a:rPr lang="de-DE" sz="2600" dirty="0" smtClean="0">
                <a:latin typeface="+mn-lt"/>
                <a:cs typeface="Andalus" pitchFamily="18" charset="-78"/>
              </a:rPr>
              <a:t> </a:t>
            </a:r>
            <a:endParaRPr lang="hr-HR" sz="2600" dirty="0" smtClean="0">
              <a:latin typeface="+mn-lt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z</a:t>
            </a:r>
            <a:r>
              <a:rPr lang="de-DE" sz="2600" dirty="0" smtClean="0">
                <a:latin typeface="+mn-lt"/>
                <a:cs typeface="Andalus" pitchFamily="18" charset="-78"/>
              </a:rPr>
              <a:t>u viel ist ungesund</a:t>
            </a:r>
            <a:endParaRPr lang="hr-HR" sz="2600" dirty="0">
              <a:latin typeface="+mn-lt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1556792"/>
            <a:ext cx="31683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raznolika prehrana je najbolje jamstvo za optimalnu opskrbu tijela sa svim nužnim tvarima </a:t>
            </a:r>
          </a:p>
          <a:p>
            <a:endParaRPr lang="hr-HR" sz="2600" dirty="0" smtClean="0">
              <a:latin typeface="+mn-lt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previše je nezdravo</a:t>
            </a:r>
            <a:endParaRPr lang="hr-HR" sz="2600" dirty="0">
              <a:latin typeface="+mn-lt"/>
              <a:cs typeface="Andalus" pitchFamily="18" charset="-78"/>
            </a:endParaRPr>
          </a:p>
        </p:txBody>
      </p:sp>
      <p:pic>
        <p:nvPicPr>
          <p:cNvPr id="9" name="Picture 6" descr="http://www.fitness.com.hr/images/clanci/gluten-free-h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55900"/>
            <a:ext cx="2411760" cy="1602099"/>
          </a:xfrm>
          <a:prstGeom prst="rect">
            <a:avLst/>
          </a:prstGeom>
          <a:noFill/>
        </p:spPr>
      </p:pic>
      <p:pic>
        <p:nvPicPr>
          <p:cNvPr id="5122" name="Picture 2" descr="http://cdn-static.rtl-hrvatska.hr/image/djecak-debljina-dijete-sendvic-hrana-d032a6024918556d7c01d411a6d66b24_gallery_single_view.jpg?v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272729"/>
            <a:ext cx="2376264" cy="1585271"/>
          </a:xfrm>
          <a:prstGeom prst="rect">
            <a:avLst/>
          </a:prstGeom>
          <a:noFill/>
        </p:spPr>
      </p:pic>
      <p:pic>
        <p:nvPicPr>
          <p:cNvPr id="10" name="Picture 2" descr="http://ljepotica.si/wp-content/uploads/2012/11/hrana_53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8222" y="5301208"/>
            <a:ext cx="1555806" cy="155679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20" y="4797152"/>
            <a:ext cx="2102702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84616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400" b="1" dirty="0" err="1" smtClean="0">
                <a:latin typeface="+mj-lt"/>
                <a:cs typeface="Andalus" pitchFamily="18" charset="-78"/>
              </a:rPr>
              <a:t>Kleine</a:t>
            </a:r>
            <a:r>
              <a:rPr lang="hr-HR" sz="3400" b="1" dirty="0" smtClean="0">
                <a:latin typeface="+mj-lt"/>
                <a:cs typeface="Andalus" pitchFamily="18" charset="-78"/>
              </a:rPr>
              <a:t> </a:t>
            </a:r>
            <a:r>
              <a:rPr lang="hr-HR" sz="3400" b="1" dirty="0" err="1" smtClean="0">
                <a:latin typeface="+mj-lt"/>
                <a:cs typeface="Andalus" pitchFamily="18" charset="-78"/>
              </a:rPr>
              <a:t>Mahlzeiten</a:t>
            </a:r>
            <a:r>
              <a:rPr lang="hr-HR" sz="3400" b="1" dirty="0" smtClean="0">
                <a:latin typeface="+mj-lt"/>
                <a:cs typeface="Andalus" pitchFamily="18" charset="-78"/>
              </a:rPr>
              <a:t> </a:t>
            </a:r>
            <a:r>
              <a:rPr lang="hr-HR" sz="3400" b="1" dirty="0" err="1" smtClean="0">
                <a:latin typeface="+mj-lt"/>
                <a:cs typeface="Andalus" pitchFamily="18" charset="-78"/>
              </a:rPr>
              <a:t>mehrmals</a:t>
            </a:r>
            <a:r>
              <a:rPr lang="hr-HR" sz="3400" b="1" dirty="0" smtClean="0">
                <a:latin typeface="+mj-lt"/>
                <a:cs typeface="Andalus" pitchFamily="18" charset="-78"/>
              </a:rPr>
              <a:t> </a:t>
            </a:r>
            <a:r>
              <a:rPr lang="hr-HR" sz="3400" b="1" dirty="0" err="1" smtClean="0">
                <a:latin typeface="+mj-lt"/>
                <a:cs typeface="Andalus" pitchFamily="18" charset="-78"/>
              </a:rPr>
              <a:t>täglich</a:t>
            </a:r>
            <a:r>
              <a:rPr lang="hr-HR" sz="3400" b="1" dirty="0" smtClean="0">
                <a:latin typeface="+mj-lt"/>
                <a:cs typeface="Andalus" pitchFamily="18" charset="-78"/>
              </a:rPr>
              <a:t> </a:t>
            </a:r>
            <a:r>
              <a:rPr lang="hr-HR" sz="3400" b="1" dirty="0" err="1" smtClean="0">
                <a:latin typeface="+mj-lt"/>
                <a:cs typeface="Andalus" pitchFamily="18" charset="-78"/>
              </a:rPr>
              <a:t>nehmen</a:t>
            </a:r>
            <a:r>
              <a:rPr lang="hr-HR" sz="3400" b="1" dirty="0" smtClean="0">
                <a:latin typeface="+mj-lt"/>
                <a:cs typeface="Andalus" pitchFamily="18" charset="-78"/>
              </a:rPr>
              <a:t>- </a:t>
            </a:r>
            <a:r>
              <a:rPr lang="pl-PL" sz="3400" b="1" dirty="0" smtClean="0">
                <a:latin typeface="+mj-lt"/>
                <a:cs typeface="Andalus" pitchFamily="18" charset="-78"/>
              </a:rPr>
              <a:t>Uzimati male obroke nekoliko puta dnevno</a:t>
            </a:r>
            <a:endParaRPr lang="hr-HR" sz="3400" b="1" dirty="0" smtClean="0">
              <a:latin typeface="+mj-lt"/>
              <a:cs typeface="Andalus" pitchFamily="18" charset="-78"/>
            </a:endParaRPr>
          </a:p>
          <a:p>
            <a:endParaRPr lang="hr-HR" sz="3400" b="1" dirty="0">
              <a:latin typeface="+mj-lt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714488"/>
            <a:ext cx="360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s</a:t>
            </a:r>
            <a:r>
              <a:rPr lang="de-DE" sz="2600" dirty="0" err="1" smtClean="0">
                <a:latin typeface="+mn-lt"/>
                <a:cs typeface="Andalus" pitchFamily="18" charset="-78"/>
              </a:rPr>
              <a:t>tatt</a:t>
            </a:r>
            <a:r>
              <a:rPr lang="de-DE" sz="2600" dirty="0" smtClean="0">
                <a:latin typeface="+mn-lt"/>
                <a:cs typeface="Andalus" pitchFamily="18" charset="-78"/>
              </a:rPr>
              <a:t> drei großer Mahlzeiten nimm lieber fünf kleine Mahlzeiten zu sich</a:t>
            </a:r>
            <a:endParaRPr lang="hr-HR" sz="2600" b="1" dirty="0" smtClean="0">
              <a:latin typeface="+mn-lt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n-lt"/>
                <a:cs typeface="Andalus" pitchFamily="18" charset="-78"/>
              </a:rPr>
              <a:t>s</a:t>
            </a:r>
            <a:r>
              <a:rPr lang="de-DE" sz="2600" dirty="0" smtClean="0">
                <a:latin typeface="+mn-lt"/>
                <a:cs typeface="Andalus" pitchFamily="18" charset="-78"/>
              </a:rPr>
              <a:t>o bleibst  du den ganzen Tag über fit.</a:t>
            </a:r>
            <a:endParaRPr lang="hr-HR" sz="2600" dirty="0">
              <a:latin typeface="+mn-lt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785926"/>
            <a:ext cx="4104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j-lt"/>
                <a:cs typeface="Andalus" pitchFamily="18" charset="-78"/>
              </a:rPr>
              <a:t>umjesto tri velika obroka, uzmi pet malih obroka za sebe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+mj-lt"/>
                <a:cs typeface="Andalus" pitchFamily="18" charset="-78"/>
              </a:rPr>
              <a:t>tako ostaješ u dobroj formi tijekom dana.</a:t>
            </a:r>
            <a:endParaRPr lang="hr-HR" sz="2600" dirty="0">
              <a:latin typeface="+mj-lt"/>
              <a:cs typeface="Andalus" pitchFamily="18" charset="-78"/>
            </a:endParaRPr>
          </a:p>
        </p:txBody>
      </p:sp>
      <p:pic>
        <p:nvPicPr>
          <p:cNvPr id="8" name="Picture 4" descr="http://www.sheportal.net/pictures/2bf1986fc50e1fcf00d86acba856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427984" cy="2947773"/>
          </a:xfrm>
          <a:prstGeom prst="rect">
            <a:avLst/>
          </a:prstGeom>
          <a:noFill/>
        </p:spPr>
      </p:pic>
      <p:pic>
        <p:nvPicPr>
          <p:cNvPr id="4100" name="Picture 4" descr="http://www.zdravakrava.hr/media/article/images/hrana-i-emocije45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1224136" cy="816091"/>
          </a:xfrm>
          <a:prstGeom prst="rect">
            <a:avLst/>
          </a:prstGeom>
          <a:noFill/>
        </p:spPr>
      </p:pic>
      <p:pic>
        <p:nvPicPr>
          <p:cNvPr id="4104" name="Picture 8" descr="http://www.ordinacija.hr/repository/images/_variations/6/c/6c4b84085b8a9a33ab12a29f505ea79a_content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3380"/>
            <a:ext cx="3956957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 rot="10800000" flipV="1">
            <a:off x="1000100" y="214290"/>
            <a:ext cx="7143800" cy="2286016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b="1" dirty="0" err="1" smtClean="0">
                <a:solidFill>
                  <a:schemeClr val="tx1"/>
                </a:solidFill>
              </a:rPr>
              <a:t>Süßigkeiten</a:t>
            </a:r>
            <a:r>
              <a:rPr lang="hr-HR" b="1" dirty="0" smtClean="0">
                <a:solidFill>
                  <a:schemeClr val="tx1"/>
                </a:solidFill>
              </a:rPr>
              <a:t> - Slatkiši            </a:t>
            </a:r>
            <a:r>
              <a:rPr lang="hr-HR" b="1" dirty="0" err="1" smtClean="0">
                <a:solidFill>
                  <a:schemeClr val="tx1"/>
                </a:solidFill>
              </a:rPr>
              <a:t>mmmmmmmm</a:t>
            </a:r>
            <a:r>
              <a:rPr lang="hr-HR" sz="4800" dirty="0" err="1" smtClean="0">
                <a:solidFill>
                  <a:schemeClr val="tx1"/>
                </a:solidFill>
              </a:rPr>
              <a:t>..</a:t>
            </a:r>
            <a:r>
              <a:rPr lang="hr-HR" sz="4800" dirty="0" smtClean="0">
                <a:solidFill>
                  <a:schemeClr val="tx1"/>
                </a:solidFill>
              </a:rPr>
              <a:t>.</a:t>
            </a:r>
            <a:r>
              <a:rPr lang="hr-HR" sz="4800" b="1" dirty="0" smtClean="0">
                <a:solidFill>
                  <a:schemeClr val="tx1"/>
                </a:solidFill>
              </a:rPr>
              <a:t> </a:t>
            </a:r>
            <a:r>
              <a:rPr lang="hr-HR" sz="9600" b="1" dirty="0" smtClean="0">
                <a:solidFill>
                  <a:schemeClr val="tx1"/>
                </a:solidFill>
              </a:rPr>
              <a:t/>
            </a:r>
            <a:br>
              <a:rPr lang="hr-HR" sz="9600" b="1" dirty="0" smtClean="0">
                <a:solidFill>
                  <a:schemeClr val="tx1"/>
                </a:solidFill>
              </a:rPr>
            </a:br>
            <a:r>
              <a:rPr lang="hr-HR" sz="5400" b="1" dirty="0" smtClean="0">
                <a:solidFill>
                  <a:schemeClr val="tx1"/>
                </a:solidFill>
              </a:rPr>
              <a:t/>
            </a:r>
            <a:br>
              <a:rPr lang="hr-HR" sz="5400" b="1" dirty="0" smtClean="0">
                <a:solidFill>
                  <a:schemeClr val="tx1"/>
                </a:solidFill>
              </a:rPr>
            </a:br>
            <a:r>
              <a:rPr lang="hr-HR" sz="5400" b="1" dirty="0" smtClean="0">
                <a:solidFill>
                  <a:schemeClr val="tx1"/>
                </a:solidFill>
              </a:rPr>
              <a:t>            </a:t>
            </a:r>
            <a:br>
              <a:rPr lang="hr-HR" sz="5400" b="1" dirty="0" smtClean="0">
                <a:solidFill>
                  <a:schemeClr val="tx1"/>
                </a:solidFill>
              </a:rPr>
            </a:br>
            <a:r>
              <a:rPr lang="hr-HR" sz="5400" b="1" dirty="0" smtClean="0">
                <a:solidFill>
                  <a:schemeClr val="tx1"/>
                </a:solidFill>
              </a:rPr>
              <a:t>                          </a:t>
            </a:r>
            <a:endParaRPr lang="hr-HR" sz="5400" b="1" dirty="0">
              <a:solidFill>
                <a:schemeClr val="tx1"/>
              </a:solidFill>
            </a:endParaRPr>
          </a:p>
        </p:txBody>
      </p:sp>
      <p:sp>
        <p:nvSpPr>
          <p:cNvPr id="49154" name="AutoShape 2" descr="data:image/jpeg;base64,/9j/4AAQSkZJRgABAQAAAQABAAD/2wCEAAkGBhQSEBUUExQWFRUWGBgYGRgYGR8YGBgfIBscHRseHRoYHCgfGBsjGhoYIC8gJScpLCwsGh4xNTAqNSYrLCoBCQoKDgwOGg8PGjQkHyQqLSwsNjQsLCwsLCwsLCwqLywsLCwsLCwsLCw0KSwsLCwsLCwsLCwsLCwsLCwsLCwsLP/AABEIAMIBAwMBIgACEQEDEQH/xAAbAAABBQEBAAAAAAAAAAAAAAAFAAIDBAYBB//EAEMQAAECBAQEBAQDBwMCBQUAAAECEQADITEEEkFRBSJhcQYTgZEyobHwQsHRBxQjUmLh8RUzcqKyJIKS0uIWNENEU//EABsBAAIDAQEBAAAAAAAAAAAAAAQFAgMGAQcA/8QANxEAAQMDAgQDBwMDBAMAAAAAAQACAwQRIRIxBRNBUSJh8BQycYGRoeEzscEV0fEjQlJTBiQ0/9oADAMBAAIRAxEAPwDGq8DrM5IUqWlFHIJHehBL9SdYdL4IiVNOaSyaElQcEOPxVAqemjtGrUsu5F7RZkTvnRm5T3rCw8akkNnhCUvEuUfE0FYxXD5SVZWQkgaEgk90lSbV2pFWbhFFOZKc6UVUUjmS5soCjXqA28bPifhkTFZ5X8KYADQnKW6iqTW4pS0CsFIXKV5cweUaJCiHqaO+oJAb1FA8EslZOcLZ0dZDUR/6Rse3rdZ1HEkJByZg7UJ5SxcBYZl17Qe/ZwgHGqs/lKIrS6XaBPH+Fpy+dKs7TAKBKqsU/wBKgCRFbwxxg4bEoW7JqlR2BoT1ah9IqnDrFq5Wtc+B7etl7ZipygWIBYuDf07fesQTE8zXchlDr9n1iZCxMCVMS+V2q9BY6Xf/ABFcqLMwLli9/d6UjPyG+SvNXtsTddK2exax+jdfvQw9CsjVBoK3DuxsKjp1EQoOjOxBY6D0t8oYpDVD+v39vEL2yFAInh8QUqIBapHTV22jL8b4OETTPkpCUqrMlioDvzpawDuU6X3AOSJiLHYtsDo1KR0MXIIuakX7k2Faj6wWyVwAsnXC66Skl1NODv5rNKQcqcutm0LUV7ln1h2VGY6HQ0DkUV2Din5vEnLKxEySUvZaU3oa5dwczgVo4vq9WHBCWLkG1GObKE8oqBfdnFo0cL+Yy/Vejc24B6EXHzRHhU4NLCSQwFmepZVBcasenppP9SUFZAAo+xGlqu5fWMnNnJwksLUkh2BQL36tXK56gHdo5iPHslKSqWFZtMwytdyVF/kP1hLxCibLLfSlU0XMdqaLhafi+P8AKSVrILfAk0dT0D6DvYPaPOeF8IxOPX+8LKZYU4zrFD/xSBzM7Pal3EH+AcCnYj/xWKVyqPJKFAQ+oNUpcVTdVHs0ajGpOYAmgDhmYbW7abaQNobAyzBlLJeIexEsjsXdT2WOmeFZsgOkCYBVS0V7um4HVoHMepj0XCoyEHrW2rjfT8oH8Y4GiaVLktLmNYEBKt3Fga3994qdFqbq69kfQ8fDjpm37/3WKBL/AH9+sd7dYkxcoy1ZVhlAEEFw39mqIg8yzCun6fL70F0rVB+oagnpmPSM947xCskuSEqaYcxpQgUTaty/tGjwOHXNm5Jacyy9LAMwc7D+wjc4bgsoKTMmJQuYgMlTOlFnCQXeoubPRoPoTHFKJJOmyQ8brWQxcu+SvGeHeFeXN5SyyXcy5hG5cISxADpLkA0Z9ZvDqk+SS7zDNKTowyggvcE100I3Ee9DFk0US0Zbxv4XzJVipEsKnJAMxIYeckXBb8aaEKFaEaxojXCdtmtsFm+GVzG1ALttl56RmUkEkgl2aj1JtStLejRNKISlXMlgnK5qFX5QQzmt+g2aKMniCM6At0ZXdBBfMAGoavTSnesafAShMlp85vKYZUMApqFyWo9wBoWJ26wB2y3MkwsLZCDSpAUElfKXJKn5levZ6mjjvD5HCgtaEIWFZncgVSkKDn2DAf1GL/EEpUpyGDslm5dEilNA/wBiKvCCBimslaVISbOSxF92+kUVJ5bCQFfcmMkHpdbGSiXJSJcpIZIoTV3FS4NzfuVXiNeFCjmKQ39NSO+tW2iiDUAgs9xt/mL6QWOYOQGHvoTr7a3DwmZLzD4klcwsyDk/dUVs9j9+kdiUSiatesdj7PZFgjus4S7B6D2pE0qcAGb1P5WaIQk5yKdWDj5UaJQjKQxrWtafIHeADfdeRhX5CjRrOKm3+YKTuFy8SgBVgXSos6ToRW24sSYD4eccuVyzu2m3oYISFWo1PRt6xOKflm4VsUronB7DYhZ6Vw8yJqpOKTyTU5QUnkUNFAUFKULZfYRg+J8PMucuXchRA67W3pHsnH5QmyGILIUFBTOpDHmIUC9E1p/KOkeY8aCpc2TNU5sXJc8qnr1AIjRNmEseobhb+iq/a4dZ32K9e4XgjJlpDENLQFpU1wkauwNHaIVagM59ad/rE6EPLSoKGXQ1ZQ/D6/dKxHikDOzkg0tWz+5Lwkm8gsHOLuKry3Nj0ajnYM/b6x1dWagDmt9N/en5RxEjXM1df1t9PaES6mLDqXAI6s/QWiloxlD2CjM5mbZjca/q3sIsSSxzFLgB3DVYaADbTc6w7D4ZSzlAKmcto9y9OV2A9LxNjPD82YnIEIQHclS7nLQgIflBJZ2LglrMZS05kfk2CMp2DVc7LzOdOnTcQrEKQoeYSqzhnKQBd6DK3TaNlh+KyJMlRmLbywAXY1sA7evS7hotTfA+IV/+ygasAsVYhwQKMCWpqb1dvGeAuMuKSJiCFELf4VEVCWbKSwOXYAVaNLBTxtvy33K10nGObGIwBjbKBiarHLcHNZ9UgKJZRJKQ7hgHdlUvBXhnheQudUZzLIVWxUT8LfjZlEn/AImsXOFcB/d8OiRIdSW5lgJKlqId1bO5SKmgYWgj4XUDLUsCqlTCS1y+UHoGHuTCismkDuWcKiornCLwYCvzzomwYB/nftdomVL5QU/43rEZP309YUtRZhp9vCtkjbkHqsqZLnKU+Wai5ofv6NDJcvMH/pelR9n7vEspVb3oen3eHTUkGigXqRYfTbTpFh0uBd0XQ7F0O4lwZGJRWkxNUqs5AoFUqO9qxiJHDpk7EpkJTlWQcwJ+AAlyqlDpuabvHpMlYB07/lEGIwqJZXMlgIVOIKyblgBdqUD9yTcx81jS25zZPqDjD6eJzDnGPJQcO4dJw0vJKdT/ABKJ51n+prU0023eJha9D7fd4gWRQJLudm9/0i6nDFIJZ+mhN/rAzg6R2232SKeWSd5e83JT5QeoveLPmgVJuDTfu/URUmzkoYktUDYOTQOIHrlTJ1Fq8tAJ0BWQzi7hN+pdoPhuwhcZ4VjeIYeWmXP8sZiqYplM5TLflSKaJBNLuKxGrG5jkNWqgpIo4dmB3BFLas4jfcO4RICW8sKAcOvnob3pfRm+cFJcqV8JlS8u2QN7AM8MWTNuLFaKg4u2AHUL3XmMpiHKiVOctahnu9tDrA7iPD8oUp2KVUIrW4qw9wI9O4v4LkzEky0oQsB7Mk6sQA4rqIwGLwRlqKFklYfMCeUVYdRT5EQW60jdJWtoOIMqDdp+XrorXDMb54zqICktmAoAfmwNW6vrFjMo0em3bvQPAJWaSrMhwQ2+QpNS+6TTsfeC2E4oJh5QUqUzJI5m2TooNr9Iz9TSOidcbK6WMg6gMdPJSqxCgSG16wojmKDnTpb5aQoBIk7+voujTZC0JrS8WMt9du/v84SAGFA4N9NKPbeJJUkkA2d2N3/xrFey8fCdhhqKEHX0b5wSw0pWZIJuBrRiXr6xWwSGJJynRmD1BsNRoaUgpwxyeYneun6CgEcAuQrxGVbnD+DMUSQyVAmhuk/hp0H51jzjxRw8/uOYlLy5gJA0Kw1T1YH6O0ej8RlLmICJSwCVAqWoFmLuAzE2GwYxVxPgGRNlCXMUtipyUnI5vUEHKNIdU9TDEwtccrVcNBp4ru3JWF8BePBLSMNPUyaBKzYbBXQUr+keiScpqAFBszvRtCGoQIyniP8AY3KTJMzCzFhYD+XMIUFdEqABBvdwel40XgHwyrAyB5yzMmLrkcmXLGwB/ETc9Bs5hI2J51NcgeIU8DhzWmxJVmTwpavgSQCbrYCjc1q9h7wYTwmWhiWWbq/lfWn5F4k/eHtfvr+cMVM7vtEWmNg8IukeGjAVpM5gAAAHowaIfMGYj79ojMwEsdIcbv6+n6x10hd1XdRKly1u/wCUUuPSyvCTQ1k52qxynM3LVm2i0iQ5LOx6fKK/G8WmTh5hWxzJIbdw0F0BcZW6R1V8V7rO8MmrHlrLAH8TMlVBR/5iK6WNjbScLwSZaQkUSHIo3KVKIatg/eMRwlBzJKc7ByFauAKvuEkk/ONjgsUoJQpnDZSoJZm3+dQWPSNFxKmD89QmEzSWq7iJFXERyJZ1i02Zy96j8odLlVH1jHOhBk1BLuV4rque8OSDffe/QRYXhWBc+r+0MVPGRg9Wq32fsxY5un3jZWCM3yoUyauIp8ampzS0uXYkgA1FLtuxvBETUoQVLUEpF1KoB7xgOPFUzFKxKMWEJISPJMsq5RbKxDqIdXrFsVO50Z0DdXwUj5QdIWnw+Dcj2pXbf2jnGuOSsJJKpkwBIdy9XOl6k7CtIpYHiFHdRCbVy5hV2Da7vqa7ieMcDw+OyeYZiEklSSFONHBBe5CerPuIKjoS0XREfDHj3kUwU4zZaJrEFSXCV3AVUdAtspI0dqVe95mZIJNTo7sKioFHepBbvDuG8L8xRrypLeYKEmyk5T8NDV302grL8PSGpLD0q5f3enpvAErmtdpQnsjyTdDsJMLkBy5Jpag6+lt4lkTmDEFxWuv3+UXJ/AUtyEpIdgeYexq36wMUvKoggghgQfyrXT+8DOeWjHRDyROiGUUkz3SCe0ZrxXgkGaVhLqKUgm7cppluCWoY0WCQCp9AH3jDcWmLmzVTkpmZFnkJQoDK2Wrjbf8AvDukcbBzk74G1xlLr2x9UPmynJGUgCtOtPSu5/WF/pjgJ5VEFyQOca7tTpreC+AwWYndgAocwAYaqLA1AH5xnvFHFkpHk4dQLk51DWzJBetL+24hi8tDdRWyZK6R4jap52OxQURKVLMsEhJWp1EdS8dgBKmIAAb2UW+kKAtMfZF+yeX2/K1apSWTlSSSGqXq96V9I55blgGJNA7D5w2XxDI3moSCkODLOZJJrVyCH9YvcMJnrKpYKEUOc5bsXCQCxNul+xzcsWkZXkMUDpHaWhVMdJmlCJeF/wB+YSVKcMhI1LpIDlhve9oO8E8LpljzMTOVPmAfiLoSbkoTQDZyHgvKktRwC3xWfuwrd4fIw4TUmtbmn27RDn6BpDQtJBAImWTQhi7N0YP3Dj7rBGVJLjMHragb57RyVJClDVh+UWEitjFDPDlWvcqvFQVPRmDivUe0U5M4lFd2tX0+9YLYiQFgg0NWO0ZLxBxb/T5gWoFSVnKwoSGqfT84nd5m5jcg4P8AjyVZp/aWctvvdERAbX83juUqJYEDRrQOwfjHDTP9skqoycpcPegEDh4581SkyQSEUV/+NlG3x1UxzPyswreDY4HPwLpWOFz6tBaQtMcRLQAJhFSwSKknTvfXeBuO8a4eUchLk2SkpWsHQKAUyXp8REZOZi3WFL+JSlUUnMUgP+KnUAdFOKCL+F4ykE8gQnKAcoAUWNDsLfDX5Ew1p6PPjKcM4I8NuVX4j41nl2EuWlWUUOeZlJqpICvLJbQkhhm7BRiVTFAzytRU4CiQKMWYp5fiWBaxJo8bOVxOUVMpCV1SQSGII70u59YZxHhkqcxR8QDsRTQMoAOaUcGgVYxoqNkMOwsvnUDo+iocL4clOXKuucpLKBDgAksSCa5a65S5jUcJxTCgA5A5KrMbkNQl9T2aAmF4GyApIIUCy3GQM9MrliBQ+jvGg4NwYnM6gxS3KXYPuSzliadYuqXsIu5yGcO6q4MTJYUUqcBVJa+bIHqMzgi4Z39bwQw/El3yCtmL+5oBpBT/AE1D15qveg9B+cSrQkkOASN6/WMJLpY8kOXNLT0QDifGQgcyqkFgmuZqah3q7B3jHSJeIKVKPEcUaGgQmQlL5TzHIosOegJ+El49RSG6RyYxBBAI2NR7GCYK6GMXe257r7R2XmMwy5vxKnpOW5X5gU4aonAu/Rrm0V5XhxZmuhYWkAgofIRR6AUJ0a7kVoTG/wCJ+F5M0HIBLXoU0T6psbxkPKVKnqQtJ5ToKKGho4qK6Rp6Z9NVN/0sWRUVTJF7pQ7BO/lrcjKEpqAw2ZIDqyhLvXsYIcOx5dICMyiQhHQlhYafiqKt0gvhMAcWnKsqSEXWlga/hqKOGLjRrvGqwPDpUpLS5YTRIpcsGDwDU1DYiWA5Rb65hZ7ufX7rmHwoly0pFQHrudSe5MWZCYdlTHFGM06JjZuaTkJZcldXVjAjimAzzEkU5TmO1mo9TcQTn4jKl4oTDRiXuT3tEnva5+nfqUPPbl5XJSwE5RQb6wjO6xTXMiO5oP7xQax2w32SjmkYCEeKPBiMYCtJKZoqE5j5cxtCknKlX9QHd4ycrwXNUrKjICi6ScxT/MDuxYM2r7x6OlZBb5vaJJ+BTMBNpjAZrBTaHbvpS7Qzo60v8DgtFw3i8kI0Pd8PL4+SwkvwStQzCbIY7rCT7FBPvHI1c3w8t6JSeub/AOY+kKGet3/FPf6q7/t/ZYqXw0TMQmU9DUktQAORe5jfIlpQlKZaWSAwDUFLa7+seeY2WpOXE4dRVlPMgEqKQND07xteEcYTOlBaTQ1a56gv90jO1zXxO8Q3SanonwAhwyjgSGq57V0sWvCTJOlvv3ERDEpoQ+1be20TysUGsWNrQplkY7qrCHBWZEgAUudf8xMEUiqlZoTva0dMwW22/TWIc4Mbt/CpIJKnz1jM+O8CZkuWp2yqYipfNax6exMaNHzjL+IOIy56ky0rIEuYnPMGZkuMpDgEaj3PWGnC2yPkudlfTXEoc3os/iOGmQQhMzKvlKSHJUk1LAgBRFrm9KwsXw/zmUCTMSPisFm4SSW5nF9wLs0S8RxoyEBRUpCUoK6uKuEoBopy7GhoKUinhkLKglBZVAQWBJuXdi4pU20jYt0jCesD3N1uOVRl8SUVKOV1BRcklikOCHLXIJen4tYjSpWcslweuZ3rzFq13uBBni6VJUDyqSsFCwWpZxa/wnNUv6QJTIMxPMSVZvxK+ENzEaDQ1qWeOPaQbIyJ7SL2V0rDEkNkuAa/9Wg/Nuo0nDcQ6cyA5OW1wK0Y6OPmfTOrnSKpluGAIVWoYFmINXsX/mgvglqmISWIYFJV/S4FqMHdNPWL4zcIOpF2XIt8VV8UcZmSkryJNAmpUShRU4YAaDKrUD4bxv8AgknJIlpZjlD0ZzqWGpNfWPNvEOESuWBmplURRwGqLEAk29bx6LwLFiZIQsNzISqnUaesI+JzOa9occZSmrhayJpaOpuiKjETQ8H72hKTCWVusawloTM1KR2945HAIA1Hr+FJdaAfimWBLRMP4FjQF8zhq35iDBsmB3GwkyTmNCQwBGYkEEXvYP01EHcOkeKpmj5/BfHbKXheSP3OUq+ceYf/ADnM3oCEjoBBV2tGW8CccTNkeUOVUhRQUk8wDnKSLsRbtGlrrE6qYiV2MgrhaQbFPWmt4SjDJd/WHEOm0UxDXdwGT03XCqONJzIG5f2r7RXmTD7xJjFPNZiyUGvcj8nipMX3/IxS3wE/H8JdXPyB5Jq113jgWGrSEtVGDRG/0iJJDkoJ05Una0W1JypSd9PvWKqC4I0h4XoDTrb5/X6wdCWtBPdSad1bSFdPv0hRXGLIoLDr/eFBHtEfcqepvdeYSs0pJQTkWFCiiClVaNU3IJKqWF6QX4d5spXmIQWUMxSBlzFnJSkk1ahsDSIeD8PyqUtQCEy/hDEO9XXmuOjJqBSJF8WUuaE5gVkHmry621HQ3eNDPTMnZpevU3l0hIGe/r8o/gOKpUSUkOFF0m4PYsRBVM8KLk9r3+cYvGS5WJlnziTNQQBMAYgMLnKDTrAKfhMRhJqc86b5K7KCi16asD2jM1HBCzLXXHmhPZBIbXsfWy9glYktRu+n9oGcR8RSpT82ZYflQyjQPpRPrGHnTJoUCtcxiH55iili1gTsb76xyXL/AIuWXOVmS4GUsnXXTdm6aV6zghdbmOwq2cObe5Pr7rS8X47Nmcj5ElgyaquPisyWvAKaU8yUpmFIVlZZUArQOzAVehrSG4eYoFyzqYcwcqvr3YUO0Wv3ZJfMeYhgGJAI0d9wD+QEaKGnawWaLIhsbYcdFVlzF5gmYolJLqL5cwJFKmzg6esXp5QtYKElKU0A+JmcOaly2v2YMLwsJIWaA1By0cM7k/DV2FYJ4OSVJ5jlWXJL5l2cfDQdy194KDB1X00jWnUD6+Cp8TmDy2Djmv8ADVi51ocu2urRnZE9IUlDcuZ6AA6tRg+ly8aDHT0pllNCQpKiHZgBVyfhUQXD1gWJI0FwkgZk1L2DEO5oHr0jjzcq6ncGtN13DIlBaMpC3Y1LAE6KZNGVQaEFoN4ScQVZMyUlPwPTXbsb31gPhUmoUkNmJAc5how2o1WFWg9Jw7oT8KM4NWIc2p6EdyesSjwFVVOA97PTuqnHpwUtNQoAB1Nez+5F4PeC+IJSDh6godSXo6SXLC9FEj2jJ4+URPIqlAyhKqghmvmI1zF9M1oo4ievDlEyWp1y1kNUKy3ZSLgEGxsxI6Kq4NnYbbhDARVMYhY7P8r2JEysSPAnw/xtGKlCYg3FQbpOoPWCyVRnoSbEOPVIJGFjtLhkLhDxyYmHZvWGTBRzEpWjQfuohDeL8TTIQFGpWoIQn+ZRBID+hs5sGJIjPTMDi5qvMVJUSzh8qQAxoyi/ViDc+mwlSweYgEpqHALE7bFvrD/NJpYwz4UI4I+YG+I+sKuSXSbLxlHA8ZgsQcQlSpalqJImJ5VvUpJBL1dnY2MbbgX7RZM1SZeIBw802C/gVtlXavVo104u6SygaEEO/QxivF3gNM2SvyRlUK+XcdSjUFrjWoi2eCOZ2rqmTKuCptHKNJ2B6fNa/FzwkE9mh6sQwHp6x4j4a45Pl4tOHXOWqWMyQlRKhQcrPUWFqR61wqfnSTdr7tuIVxaoKgs/5DCXcRY6ncIz2uri5xYEHejvFXGybHcaRYmAXDAREEAggFx1+94Lmi1gtPySJ5vgoaFQ+Sly1vpDlpqeukJMtxpCMCzrHKGLTdcSK6kiJcjm/wCcJCCDSJSkJuK6Jap9B6wXFHrxbqr44HPwAkcMdASN2hR2ZxFaS3lktT4SfmI7B/s0fZH/ANPf2Xm8risvEYdKgoNlFWJKTcvuRZn2ilJWcy8hUo0Zb5e4Ao5NmjK8NkzcOkLRmSlQNdFVY9NIO8N4sFZUkBBFjs9yOvS0PueCbOwvTaaJwizud+yvT8YnNlSGS5JTUkHXSpJHTq0GZGLC0ETZZmZhlSi5cg3J0fSpgDi8KQrlUDQczmtHNKsRt+sEuGY4SgtKkpVR0lw4IBaoZgbAR3XY2K7UMaYwW7/dUMTMVIbOHlE5QSfgJqElW7WJI9YLYGYg2yqQAxoAHYMT/MaG53veOnwtMx6kqn/w8OGXT4pqmZnDZUgE11JDatoOC+EMPhG8tJLfzLKnO+X4QfQQoqeJxUxte/8ACVy1ouWEZHZA5KlkkIlkOoAFs2Wmik6bkN3ggeGziklEsoGVKQyS9q0fete+kawTBo/f8onSrQmkL/6+bnGEDJWOOQ1ZkYKd5aUTEroeblUtKqsKgFgxY2YDpDMC5UUlKkVKiC+234Xci1zcxsEKYOH7/wCYbiJKZjZkgkMQbEesWnjGrDseu6XSzyPBAwgWM8KypuZYGVYSpJLAmYNMzXUliAp3OsZcyQnJ5pfOVGjAAu4Ys1Tezdr74pMpYaoV93fb6Rj8Xwr+NNVKnCUVrzBC0AoLllZU5h+JiSPmbNqeo1tuMq6hqXC7JDhQYPDGqnCgokORVyKGuhcANSjUaLU/iAQUyyosmtBQPo4GpNCHAaoJipiElIadMOjlIDMDUO5LtajekWE4BExecrWzpAAUUgJFgVD4wzBjZhasXSzkt0twjKnVI3ClQskFBSSoAgf02ALNUsGprAzi3DlhHnJQtSpVcuUrerEVFAqoo97XjRHFS5bgS01Owu1VdgH0AMMmcXK0UVkL/C9x1Jvf11hcXBuCblLIaSQODgsvwWVisIszZUpeQ5SpGUjMCHFGcKAuGoS3SPR+FcZTOlhWVUtR0WkpI9xAbDT8wCFD4QSNHJtr3AD7xZOOUCW5SHFUkg9xQD+8USwtedbcI2qeZ/eb4u/dHzMbrEQnOW+2jBeJf3gzAnDzpsszvgSkhgSLkKdkljZqAttGr8N8CGElDzZip85QaZMUSepCQfhS+nvAnskj3eJwAHr7oKaNsLA4ndFdKi8RzjUaf4js6aGZL5bmID8L6bwebNGkJM9+cLpnhm17QirW8QBWwraHIAJ+QPWKw8nCG1krzT9pnAv3edLxcsMkkKIAZiC6hTcVHqI1HhXiBMw1fOmhJuw/SCvHuHfvOEnSqOUEp7io92b1jHeDsX/DlnY5X1cU+jRRWu06JR0KaVUhqKZspOW4P8fyvQCpzW2giMjmBDV0h5AIzP1+m0QqLkQY44B+BSN6AeIuPzpM/wAuXJlKCkhQWpSk1fKQQNcwvasUMP4wmTCkeXLlFw7gqSz1L5gR0AEEvGvDBMkJmOEmUo3dmUHY9MyU1PyFYymHQFFDKyOz897Byaaj8tmMjo4n+Mjdbfh1LTT0zXlov1+I/utHxiTMmpQUYlQRULRLIllRZwymCq/C3rSAEjATsOF5Js5GVJUUqTnB1RykkKJc2IAIqS0ajAZfImoARmSl3UykMHO9Q3WxAjOLxDSxLWFFZDgLKk5UqAC1bBTGxblZjRgzbTwtbhoUomaHGNgx8B9VNh/FM7KHUr/0kP1ZqPdtHaFApE0gMSARRjLzEN1JrHIqs3t6+qa+yM7evogycQ6Ug5hUZSCSDUgG9WYszesQ4sFTqZOgYXDUHe3WKPhXGomsmZZCbpJcBqM5Grv3MXJyE52lklL0cZT6hy0Qk8TcpvQyMeA5nxT0Y5coAlIWBpTMPWv0g54PxCMbOKUS1JlyxmmhSnc2SG1q5NqAwDWsBIam4JcGgrQAnW8a/wDZpgkplTlihXMAN6ACnf4jCmul5MLrfJU8S1hnMabLZ57baAUb00joXDVAPT2+xCSvrSMHISSSSszZTImf3ieXoBECL61iUUOr1iIB3Kqd5KwibRtBpEiFf5itLO9onl177R25ccqlwsu46YBLU5SAGLqtcfW3rAA8HCivOtVT8CKMHBNSDUvoE0apq+jnoBQcwBFKHWr69oqYiWE0SC7FzprpQNGvonObABdASTGM+FZ3ivhaWtCkIUqXmslSSrKd7uWIGulohk+HJqE/CFgkEFBd6NYgPc/3jQFDlySXc3sNhRnppSJkgka2FzbZnr3i+5cbkKUfFZmDSchZVWCXYIVTTcPRtmJr32iVWBVlA5sxLgAcvX/PSNEJp/FXYKsPv8oH8X4Staf4M8y1GjKdSNiKHMnpeKhpcj4eJtkNj4VU4dP8pyrVLAOQxcB/qbab0i3hcxWkF62OV9KP/Sb3jGS53EpU1UuYEywK51EqQuoAKS1TW1D0eCv77iTLWTNPmBNGlsnSju47NB0UUhG2PkmLoeZ42uGfXZFeAKTN4pOI+HDoTLR0oym9Qr3jTzJnrHlXgPiczDcSMqcnKJvKS9lCqejKch9SRHqM29aX/tAsjnNvfuk3GIzFIB0sLefmlMn15Q0cAUQaUDaxAVbRzzBTe/eKOdnxfhZ8kk5U8skjQ77xE5bpHULewJfYQlIVqCAOhixz7gWX2h1rriVsXEYbCSMmLnoAYCctgDQZqjswLxt0INOsYidiVf6piJawtsyMhsWMtCSAH+EKfu5OsUSguhcD0V8DXOie0Dz+n+Vt8NOeWk6EfKIpl6ExzBhkAFxT2Pr91jq0AahzoIsa5zoxf8pc8FVePyZi8MtKA6yUABNH5w/RmLxW4b4IlJSTPWVTFO+U8oszAi9776sDBqUMos5PeGibrr1hlFM6NoCYwcRmgi5bDbN/NVJfAJaAvyzVSVDKskB+6WYHZvUNGCx5VImqmTEGWpZ/2zQJBNAA7ksPiBaoa0eizJjnY7RR45wZGKkhCzlUC6FaoP8A7TqPzi+OucTpd9Uw4fxfTN/7GQeqwUvjQIfMBU0UohV9RWvrChuPw5lTFImLm50sktmAoAxDGoIYvrfWFB3MK2YqIe4+q8r4MZiF5kBRDMWS4I76PG6TPzhgw5Kk1URelBUBg0WMSElxQio/lNA7tcVtApeFWASxI3yn0NoA9rudsK/hlJyGlpcnzjZI06VJLUNasaPGo/Z7xgS1LkKp5hBTvmDgj1H0jKSVAKBVVL3NA+xOmnpD5eCmN5mYJVQpGYBdbMAXeB54eewjumFSxkkZiPX917OJVWjqYxPhbx+VTEysUQoEhImUSQafF0ejiN5PRq4EY2qo3QLKzRvhdoeuS5oD0+f6RIJlOz94gSNdNoRUH3gRxIaEPpBKspVvFmQn7+7xSQqLSJuUF6AAkknSJQtu9UyArMeOPFicPNlyXuCtXuyQWNHGf2jnDfEstY5lF97gAUs3XfSM94iwErETzNmJKieuWlgDlrQCjnXtFfD4GWiiUBm3P/uv0vGiLWNA0HKLfwkSxg9eq9Ak4pKhmSqjm9ht9/pFqQCeZz+kYLDqyAFCi+w2a9X+uvUQak+IVpSAokgt0BGvc09vY/Nlc113i48kmn4NMzIytKlDXIp1+7xyYaBi9idjsKWt84Eo4qiYQQQCWJzUyt1bt84I4Vy2fSqTu4pWLY5mvOkJYI3MPiCGeNpJODKg+ZCkEByCASU9tj6DeAfCZikoTnJcg1e4FDkoWY110prGk8ZYtIlykf8A9C5LAsEB7PV1FPtGYlzELmKSAl82Z9AN3Ap7RpKVmkbrXcNBNLYjFybqnxHhSJ4cqCFpsdx1pRj9aWghwXx8ZShJxgqGyzRVKhX4tjQh9Wq2seIQlqskgOHOYkp0OwIctAnH8OVicTLSAnKlAWtRplSVM2bUli3qdHimspmObqOCj5IY6iPRNsNvL4L0uVikzEugukuygqjtYkW0iH98BPKnOAACSOXpQd9YF4HDS5KFpkNKAc5Q5UfW6v0ggMOZaEqYKo6gSMzbtppaFLYr9brPCjjjJO/a6lVj1rcpWGDdqXbvvFY4lQmZklSm0/zo0Vp2KUKKd3sTbX89/pDJEy5ChmLhm7iu1IkXBxtdHthsL2wr/E+NZJWdCApT12S5oWF3L0Eec8VVMK/NlqOcEnNqbXe5t3+m3w0wLUZShyqcEfKpFQx66Rj8RhcqykmuYgijCvV/d/WK3m4DuiN4fTxsLm6d/uFa4b+0FkZZ0tTgkcrH5Ehj3eNbwDxT+8oeXJKUg5XWQ5Pps4HtGDXiimWQFaEHUElnFiPhT0oD2jd+HFkYaW7jkCulSSGc9dem0fDSy2g2SPjFHBAwvY2xJ7ojOnZlcxt9+sMUuh+zDJcy6jX6jv0honNzNu70LekTabi7li3E9U/W76Urboekc8+rEfeutIq+eynsLdOv5Q4TNmJ6W70tEQeyq122V9OIYVAf0jkCziy936wos5x7qXNPdeZyJClHOep60ve7D1i5jceZqFJIQdXLhVgBQm1Nd4gnykADKXO16dvwl/rHRIcsEl6kEa2YMKa3FvSPrubgL20WcblUE4dPnFSmISQSDQE6Ajajnv1iRZzKVmqtQCk1ADu+pYOKAdo6rEkAJSDVysUJJcg1agygB9IjTK5yxQKAsoNqzVDWr1FOkNIhpYAiTgXKo4p3zaH9O97R6x4U41+84RJUp5iGSrctYt1H0MeYTsKxIWoMHZqkO5FGoCfrFjw7x9WDnZ0jlIAWl3cfkRWFfEKTnMIQlXB7RH4dxsvXyPv7vHLQP4X4jw+IAyTEv/KTlVXcG/pFjF8QlywTMmIS1S6g9egrptGSfSvGA03WdLXA6SMojJRsXJ+VIA+J+MAJ8pBcu0xmoRXL6XPpAjiHjYkhOHOUF/4n4rEHKnQavftALhstXkSnqVJzVO5N9XLveG0NA6Jge8Z/ZGU1EdYfJ8grRnUb5Cn5fdYdKVlKSzpP+KesMWlmS16vuH66frD5y3YJomzD2v8AiO8ENbbKbuAOBsVKV5VHIWBD0JoLMaD3ifAISWK1MKg3cWY7Pman0igJ70a5D+hHrb5w7Dk2ehIBr91YfOJtIDtrqt8RLSDhEAyVsp7DmTcWqHcPUFjvER8VTMKpIWywpwGLBnY5gosk/KGDTKXDhxtUtQXFoi4pg/MQpBDsQUl2Y6V7Zh66tFjGMLsj4ICSkjlI1i6lmeIlYqZ5ihkQlICQ+Ygup6Xc7DROsRSsV5a1zEgksRUOKUr0YA9IG4KXklVoXfejULi+vv2iWVO5VOMxyk0IdLEVbQNm7kxpIfC0XTBlOyMaGDG1lCniKqJQSoqIDGgJNBR6s9zGwkYcoSmUkUS1bZlHVVOlOjCM54akGdiwXdMpOYZizE9Ds5PpGnxOKBUpKdCwN3qKjRNnhVWS6tz+VRXOu8MaNhc/wn4aR/FpVg72fs9S5ER4rE1oSCLPdtn+TxBNnmrmpFya7tsxcfLeKS8VRqNTUwrfIGt0hDMhL3XKtfvYNDc69e+9qx3zz+Itqki+vtVvcxXl4dBl5s3M9tW/OvyipPdJoT0irxAandUQImuOkInJzEuk29X2djQ7/nAvi3+8sKFSQbXdjcGlCateLeBmsHqxcctGqPiO1RFPjJfEKyliyQ5P9LkvYDvvBTQDGPiuxANlI8kPnTCkFiQCC7bW/v8AKN7wUtJcUATLHWiR7s4jz7GrFU0IFiNb7/feNl4Y4sleGArnT/DUCdmCaHcMXj4jr2SP/wAhhLoGvCMrmnKLsb0Ioa6RCqaMuU0J+npHZi6Au5eh0HSl/SOrkqSCWIBIatKn5NFjQTsvPHgqoASHNntpHSrlq9a0FbaVraHeWXWEtvSr9qO1YhWmhBPqemh22jgAah7WTTPGqQe4/WFHFYcmr3reFH3iX2V50ZqdOUPd6t2e4L1P5Raws7MX3U3UkvcCw3aBa8UQnI4IqHDEGzAbMfrHZeLzcr5QAS5I0ejs7NpqWi+y9xGQrWNkqSyiXyqUOV3LF3tQVo+xivIxaUkOhy9TT0Z6O9yfq5h+MxK0jzUMlBASRR6Ozg710gajFILAKB6Etr8rDeGETrgWVoe3TZ5VyaMymFH+JqJoHVrzM19YjmADrU0IpYdbhz7CHYZEtRYzEHZIWMxszPTWrPbWJsVlBUwAANEE1ANjmSKdbadIvLOpXzZWE2abqqrDEVApf2NdmrT+8IzQ5IAS+z0Gtz2qSfnEk6e6KXdIolsxAJehLkE+riDnCPBy1kKnqElOVwGzLVRxy6D/AJH0gSQNacKEtZDA3VObfug/+pFKfisDcktQs12uaWgxwWYfKlKBBZPZmLM+/wDeLeN/Z+iaGRiFIJvnQC1BqFBn0ppCw3hebIlhGdMwJzKzJeibuUmo9Hb5wHUO1tv5oJvFKWeTTG62PuliZjqNmAIDagPtff5wky3ALgOwCaubClG31iCVOTdXVgPlXv3hBbJvQ0bbaur39YB8yj9BFmhTIQM1u1Kn9NT2BjuHLqD6Ht07ViIVAoABTZ7XapLN7xPh1c+YCvNRqBwad/lSPuoXHXDSrsiUULIelCGvUctQXLjR/rRoA8wZlBKa5quAACSfStOkMUGUrJUOQ3QnUDXtEWKQVJIUo1GUqAqEi9RZ7P0Ii9mSG22KXyythbrebfv9FFwfFspKU84T8IU2V+amzkOyS1oZxIKTLVMUUtmdma7U3ST2trEPD+CrSrNLUssuhAsnuGrUWIuREfiCViPLKUIEwEkqUkuqpJAyAua/iZ3h8JQWIdtfAZcOGU/wfiRnUnMzlJPYPV/WNSpaUE0CgpJIJ6n5ljHlGBx65M3NZQoUkM/Qgx6Vw7icvESQUFj+ID4kXBHWoBHeEssRHiRdQ4SP1jYqROIzO7sBppt3irOW5YkCrAtQ1iTFpKQkZWNyanMD8NK6bRUWCbaawA8ZsVbEAcjASXNKaA+3zhYlQcJH1f7/ALxAE0d/lT394UgOSXqLe/384hY2sig0DPZFsETlytShran5/pAriEzPMmKG73Ds4AIFNxb2ESzMbkAzEpzugFiWGpPTT1geQH+IF6kpINxQUP2/SDXX0C4VETBrLr59XXQaDKC/S+oIAFbfmIjwmMXJm+Yl60WH+O3sQavvHEqZ+tKUfa2n9oq8d4ojDo5iHKTlBBCiHJ0Fxmo/TSORtLzpauVvLbE7mi7SFruG+OsLMZMxRQsKOYsxdyNKHv0gp/8AV2GfImeFiwCXJBNmLMH1JP0jzjDYaXbIguNCOYOCGNeYjpvBbB49IAABCkpYFIFik5g+VxYV0ZW8GNjaw2uvJ52NDjpCKYjxwtJVlktLzAZwcyifUAWq0TyfG+GmMlXLMJb4FO5pQAXJ0jOcRf8AhlqKTmJdgQwu3wsQoERrf2f+HkrP74tAGdR8lKm5UkmoGpc0IAaIvY1Vxwcw2RWUtKkg+RPW/wCISZgf0JB+UcjTqmIepUDtl/SFEdbUZ7C1eLYmRLluFShUkZa5gQ13LjS8WZPBJMyXmQcigDylRfuHgCjGud6l6u51qdevUxfw5fmALDavz/KLQ7OyJbxKeO1nn6ruJ8PzigsqXzNUqYtb3AJ94hm+FlBOYJfLlygJC7PcCw1O8XvOOXMoFNyn3pTS0WsBj+dFWIo5sBqO36wTT1vIOkN3XZeKyykFxQISJc9JTMRLSAAyk8ihQOzguX0ariG4nArlyiTMExKAHBIz3YNRyHOtY0mLkoWt2DkEhRplLGhKdOkBsHMM/EoSQAmUlExYFSV1AdrVYtWgvWGxqYpIy+1iFfT8QfGdbTZaLw34c8pCZispmqGarfw9kh7qLh2r7F7iMYSfiIDXb2+fygbisdUV5kmttLO8Ow+IcuqpJd7BnL0bUkdoyssnMeltTVyVDy95RObicyHJUosSS96mpo4DP6kw845CZSdFA1rdyzf8Wrpc7QGm4lSVkGtS72ofyO0NWjOhnIs1HB7N+e0UtuThchfYgqrj5uWYrL8LluUAEWFGa35xEheb2e+zWe5bSJeLyQVZkqBBAejFLMKvYWr3gcNwP079YsLSN16zRPZPTtc05sL/AJRAJL5Td96emhJa8WpSwAS7JS9SPU2oTSBUvEgagAV5qObVbWvSHYDi6ZmKlyQRlK3UdDlGYJGrZki92bvJsRcVCrk5MZJ6BabBpOVilSFLAAAY3ehJ1PKC1BW9DD04N0pdBDkkh3DAhgALl329WgpMdXKwKilLG5d6UFLadekNnTByhbOkvyszlxqbUc+kFjSwYXm1TWPmcS4picGhCs6SoZgMtyp6ElvxVcabxzGISiSHYqBKmBtQWTtQPTSGzJpXlBc5QkJDljRtbQncWykgpOgsASTuxePjLe4aguashPwpmnn5iem8XFeDgU5pavKW9CKAMdQPiG8HDw4ZlEAlr7A6g/rFmTLsHo2Zxs9Xs5rftATOYD4kVDXSR+6Vh53GsdL/AIc4JSTQcqahwxB2fXrHRx7FJLrUVJ+IpLCj9A4q3vBnx1JSFCakq52SlLPzS9SaWSoW/KMxKSErdRScpFiTuaEUNhrqOsOOS14wvQ6CRk0DX2F/h1R9HF5C05goA5nUlVDf1Bud4disdLSkEFyqoIqC1DajAi17QOwi5QAPNmDOMvKLFqVLne4PaOTpSWIQSzuyUEMer1o6rPHW0DdyiLC/VQYnGzDXM4LOA7JuAG6s4fQiOo4fnCWORSsyUqFClXw3SXId2BvtWvUTFoDZKEpJpdk+1Xcm9o5MWOVgkJHXMVOSbHQsA9LiCxEBupSeJughC5C50nN5kxThrozJD1BJbUaDcF7wsVxIzVJStJmpF0Zau2hFT0rpYihv8WmCZLlhISSMySnUkMBU1Uwf1LmopUcVBdKgkj8IcgX9gC1S7tekBAGuuMJXIwubZ/T5qtwkrSqXLEv4y6DVhukvYCpfqOkeg4TAokyw4/iNtar31DfQQB8OYJyFzEsQ6UqNAUlilxZOpfY2pGgxi2zHNmtVmHVntZoUVLwXHSsHxIsEpDFHPnlKFKBBoXF2elj7esbeRNySZYTlbIkOD/SzV6do8+xGMARMSGsQ6hzCo+FrFgX9d41/D8WFSJMypBlo62DF/UGFU73NZcFRobXKJCYDUqV6Jce+sKB/nn+V4UBc5NbLxbDGvpF2UshSQCWd294UKNJ1WbcieAUTh1PXmQPTbtHJRYHv+kKFFE24UERk1yA1GYRQ4IGnY0ih82UKf8X+sKFBbP03K9vulTPVP/KLGDPOe/6woULG7qpTrDpS9aa+sCZMwvLqb79Y5CixvvIiPdWczpD6qmP15VX3gTweeoyVgqJDDXtChQR/tK3XAv0z8kM4gaD/AIE/9RheFf8A7uV3P0MchReP0yjeKbO+BXqcn4lHsPmB9Im40GxCwKAPTS20KFA8nu/NecOUJLKT6fnFuUs+Thqmswg9XWl4UKOM6+uqrTeKlp8xqVRan8sNf+PM6P8A94H0pChRx3vfNdahfH1f+ET/AM3/AOkxn58sHFFwD8R9XMKFDaD9ML0fgf8A84+au4ssoNTlR/3JH0hk5REzEsfhFOnOLbQoUGtTd23y/kKr5yhNmgKIAWWALAVH6mCmAlgqS4Bpt1b6UhQo+G6rk91D/EGHSgS8qUp/iqTQAUzWpp0gBxauHSTU51B9WASAH2AhQo47YoErV4FZa/3pFrFLPkqDlgUt0dLn5xyFGYOxXm1T+ofiVQm/7S//AC/VMHvApfBVqy5oHSgP1rHYUCT/AKJVlF+p9VolIDJp+BH/AGiOQoUCjZN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9156" name="Picture 4" descr="http://t0.gstatic.com/images?q=tbn:ANd9GcRVN0lTNJlGEWXbgPLQWDoK20ip7dkC7z6bBgnnEoEZ4HMvQzzk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7500958" cy="337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597</Words>
  <Application>Microsoft Office PowerPoint</Application>
  <PresentationFormat>Prikaz na zaslonu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2" baseType="lpstr">
      <vt:lpstr>Office Theme</vt:lpstr>
      <vt:lpstr>Prezentacija</vt:lpstr>
      <vt:lpstr>Gesunde Ernährung</vt:lpstr>
      <vt:lpstr>Einführung-uvod</vt:lpstr>
      <vt:lpstr>PIRAMIDA ZDRAVE PREHRANE</vt:lpstr>
      <vt:lpstr>  </vt:lpstr>
      <vt:lpstr>Slajd 5</vt:lpstr>
      <vt:lpstr>Slajd 6</vt:lpstr>
      <vt:lpstr>Slajd 7</vt:lpstr>
      <vt:lpstr>Slajd 8</vt:lpstr>
      <vt:lpstr>Süßigkeiten - Slatkiši            mmmmmmmm...                                          </vt:lpstr>
      <vt:lpstr>MAN SOLL WENIG SÜßES GENIEßEN- TREBA JESTI MALO SLATKOG</vt:lpstr>
      <vt:lpstr>Slajd 11</vt:lpstr>
      <vt:lpstr>MAN SOLL MEHR  ZU VOLLKORNPRODUKTEN GREIFEN - TREBAMO JESTI VIŠE ŽITARICA </vt:lpstr>
      <vt:lpstr>Slajd 13</vt:lpstr>
      <vt:lpstr>Slajd 14</vt:lpstr>
      <vt:lpstr>MAN SOLL WÜRZIG, ABER NICHT SALZIG ESSEN- MOŽE SE JESTI ZAČINJENO, ALI NE SLANO</vt:lpstr>
      <vt:lpstr>Viel Salz ist nicht gut für Gesundheit –  puno soli nije dobro za zdravlje</vt:lpstr>
      <vt:lpstr> Milch und Milchprodukte- Mlijeko i mliječni proizvodi </vt:lpstr>
      <vt:lpstr>Man soll mit Verstand trinken- Treba piti s razumom</vt:lpstr>
      <vt:lpstr>Der Schluss - zaključak</vt:lpstr>
      <vt:lpstr>Gemacht von/ Prezentaciju izradile: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David Gašparić</dc:creator>
  <cp:lastModifiedBy>Administrator</cp:lastModifiedBy>
  <cp:revision>41</cp:revision>
  <dcterms:created xsi:type="dcterms:W3CDTF">2013-04-02T16:59:07Z</dcterms:created>
  <dcterms:modified xsi:type="dcterms:W3CDTF">2013-04-18T12:47:25Z</dcterms:modified>
</cp:coreProperties>
</file>