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1BA3-229F-4CC4-B324-7DA055101D4A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D89-643A-436C-9A2E-A04C99093EF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1BA3-229F-4CC4-B324-7DA055101D4A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D89-643A-436C-9A2E-A04C99093E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1BA3-229F-4CC4-B324-7DA055101D4A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D89-643A-436C-9A2E-A04C99093E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1BA3-229F-4CC4-B324-7DA055101D4A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D89-643A-436C-9A2E-A04C99093E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1BA3-229F-4CC4-B324-7DA055101D4A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FD46D89-643A-436C-9A2E-A04C99093E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1BA3-229F-4CC4-B324-7DA055101D4A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D89-643A-436C-9A2E-A04C99093E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1BA3-229F-4CC4-B324-7DA055101D4A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D89-643A-436C-9A2E-A04C99093E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1BA3-229F-4CC4-B324-7DA055101D4A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D89-643A-436C-9A2E-A04C99093E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1BA3-229F-4CC4-B324-7DA055101D4A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D89-643A-436C-9A2E-A04C99093E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1BA3-229F-4CC4-B324-7DA055101D4A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D89-643A-436C-9A2E-A04C99093E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1BA3-229F-4CC4-B324-7DA055101D4A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D89-643A-436C-9A2E-A04C99093E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4D1BA3-229F-4CC4-B324-7DA055101D4A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D46D89-643A-436C-9A2E-A04C99093EF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hr-HR" dirty="0" smtClean="0"/>
              <a:t>Pušenje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pusenje_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143116"/>
            <a:ext cx="5372975" cy="34766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Rizik od raka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Pušenje ne prouzrokuje samo rak pluća nego i mnoge druge vrste raka.</a:t>
            </a:r>
          </a:p>
          <a:p>
            <a:r>
              <a:rPr lang="hr-HR" sz="2800" dirty="0" smtClean="0"/>
              <a:t>Povezano je sa trećinom smrti od svih vrsta raka. </a:t>
            </a:r>
          </a:p>
          <a:p>
            <a:r>
              <a:rPr lang="hr-HR" sz="2800" dirty="0" smtClean="0"/>
              <a:t>Pored raka pluća može prouzrokovati i rak usta, grkljana, jednjaka, gušterače i bubrega.</a:t>
            </a:r>
            <a:endParaRPr lang="hr-H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Utjecaj na krvožilni sistem i srce</a:t>
            </a:r>
            <a:br>
              <a:rPr lang="pl-PL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Pušenje sužava krvne žile jer uzrokuje nakupljanje kolesterola na njihovim zidovima.</a:t>
            </a:r>
          </a:p>
          <a:p>
            <a:r>
              <a:rPr lang="vi-VN" sz="2800" dirty="0" smtClean="0"/>
              <a:t>Također uzrokuje grušanje krvi što čini krvne sudove još užim. </a:t>
            </a:r>
            <a:endParaRPr lang="hr-HR" sz="2800" dirty="0" smtClean="0"/>
          </a:p>
          <a:p>
            <a:r>
              <a:rPr lang="hr-HR" sz="2800" dirty="0" smtClean="0"/>
              <a:t>Ovo naravno povećava rizik od srčanog i moždanog udara.</a:t>
            </a:r>
          </a:p>
          <a:p>
            <a:r>
              <a:rPr lang="hr-HR" sz="2800" dirty="0" smtClean="0"/>
              <a:t>Nakupljanje kolesterola utječe i na krvne sudove u koži što može dovesti do toga da pušač ima naboranu kožu i izgleda starije nego što bi trebao izgledati.</a:t>
            </a:r>
            <a:endParaRPr lang="hr-H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fafafqf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857232"/>
            <a:ext cx="6786610" cy="517479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Utjecaj na probavu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Pušenje može uzrokovati učestaliju i težu žgaravicu.</a:t>
            </a:r>
          </a:p>
          <a:p>
            <a:r>
              <a:rPr lang="vi-VN" sz="2800" dirty="0" smtClean="0"/>
              <a:t>Pušači su također pod većim rizikom od čira na želucu</a:t>
            </a:r>
            <a:endParaRPr lang="hr-HR" sz="2800" dirty="0" smtClean="0"/>
          </a:p>
          <a:p>
            <a:r>
              <a:rPr lang="hr-HR" sz="2800" dirty="0" smtClean="0"/>
              <a:t>Čirevi pušača teže zacjeljivaju nego kod zdravih osoba.</a:t>
            </a:r>
          </a:p>
          <a:p>
            <a:r>
              <a:rPr lang="hr-HR" sz="2800" dirty="0" smtClean="0"/>
              <a:t>Pušenje povećava rizik za dobivanje Kronove bolesti.</a:t>
            </a:r>
            <a:endParaRPr lang="hr-H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Prezentaciju izradila  </a:t>
            </a:r>
          </a:p>
          <a:p>
            <a:pPr>
              <a:buNone/>
            </a:pPr>
            <a:r>
              <a:rPr lang="hr-HR" smtClean="0"/>
              <a:t>                                       </a:t>
            </a:r>
            <a:r>
              <a:rPr lang="hr-HR" smtClean="0"/>
              <a:t>   </a:t>
            </a:r>
            <a:r>
              <a:rPr lang="hr-HR" smtClean="0"/>
              <a:t>Karla </a:t>
            </a:r>
            <a:r>
              <a:rPr lang="hr-HR" dirty="0" smtClean="0"/>
              <a:t>Draganić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Pušenje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Pušenje</a:t>
            </a:r>
            <a:r>
              <a:rPr lang="hr-HR" dirty="0" smtClean="0"/>
              <a:t> je način konzumiranja duhana uzimanog u obliku cigara (umotanih u duhanov list), cigareta (malenih cigara umotanih u papir), cigarilosa, i pomoću lule.</a:t>
            </a:r>
          </a:p>
          <a:p>
            <a:endParaRPr lang="hr-HR" sz="2800" dirty="0" smtClean="0"/>
          </a:p>
        </p:txBody>
      </p:sp>
      <p:pic>
        <p:nvPicPr>
          <p:cNvPr id="4" name="Picture 3" descr="pusenje01thum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071942"/>
            <a:ext cx="3500462" cy="23336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ciga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4000504"/>
            <a:ext cx="4000528" cy="23517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Povijest pušenja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vi-VN" sz="2800" dirty="0" smtClean="0"/>
              <a:t>Pušenje je među raznim staroamerički kulturama bilo uobičajeno i u prvom je redu imalo obredno značenje</a:t>
            </a:r>
            <a:r>
              <a:rPr lang="hr-HR" sz="2800" dirty="0" smtClean="0"/>
              <a:t>.</a:t>
            </a:r>
          </a:p>
          <a:p>
            <a:r>
              <a:rPr lang="hr-HR" sz="2800" dirty="0" smtClean="0"/>
              <a:t>Prvi podaci o pušenju zapisani su u dnevniku Kristofora Kolumba 6. studenoga 1492. godine.</a:t>
            </a:r>
          </a:p>
          <a:p>
            <a:r>
              <a:rPr lang="hr-HR" sz="2800" dirty="0" smtClean="0"/>
              <a:t>Prvi pušači u Europi bili su Kolumbovi mornari.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Posljedice pušenja na organizam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 smtClean="0"/>
              <a:t>Pušenje je glavni rizični čimbenik za razvoj raka bronha i pluća, grkljana, ždrijela, usne šupljine, jednjaka, bubrega, mokraćnoga mjehura, gušterače, a i rak vrata maternice i neki oblici leukemije češći su u osoba koje puše.</a:t>
            </a:r>
          </a:p>
          <a:p>
            <a:r>
              <a:rPr lang="hr-HR" sz="2800" dirty="0" smtClean="0"/>
              <a:t>U bolesnika s astmom</a:t>
            </a:r>
            <a:r>
              <a:rPr lang="hr-HR" sz="2800" dirty="0"/>
              <a:t> </a:t>
            </a:r>
            <a:r>
              <a:rPr lang="hr-HR" sz="2800" dirty="0" smtClean="0"/>
              <a:t>pasivno pušenje izaziva nelagodu, pa i izravno astmatični napad, a kod dojenčadi i male djece dovodi do učestalijeg bronhitisa, upale pluća, astme, drugih bolesti dišnog sustava i smanjene plućne funkcije te akutne i kronične upale srednjeg uha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Pasivno pušenje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800" dirty="0" smtClean="0"/>
              <a:t>Svjetsko istraživanje o uporabi duhana u mladih (GYTS), provedeno u Hrvatskoj 2006.</a:t>
            </a:r>
            <a:r>
              <a:rPr lang="hr-HR" sz="2800" dirty="0"/>
              <a:t> </a:t>
            </a:r>
            <a:r>
              <a:rPr lang="vi-VN" sz="2800" dirty="0" smtClean="0"/>
              <a:t>godine, među školskom djecom u dobi 13-15 godina, ukazuje na veliku izloženost djece pasivnom pušenju</a:t>
            </a:r>
            <a:r>
              <a:rPr lang="hr-HR" sz="2800" dirty="0" smtClean="0"/>
              <a:t>.</a:t>
            </a:r>
          </a:p>
          <a:p>
            <a:r>
              <a:rPr lang="hr-HR" sz="2800" dirty="0" smtClean="0"/>
              <a:t>Čak 92,2% djece izloženo je pasivnom pušenju kod kuće, a 93,3% učenika sadašnjih pušača izloženo je duhanskom dimu na </a:t>
            </a:r>
            <a:r>
              <a:rPr lang="hr-HR" sz="2800" smtClean="0"/>
              <a:t>javnim mjestima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pic>
        <p:nvPicPr>
          <p:cNvPr id="5" name="Picture 4" descr="od-pasivnog-pusenja-godisnje-umire-oko-165000-djece-504x335-20101147-20101126122058-da5f3b5f0af47a70971125d6e2a85d3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5214950"/>
            <a:ext cx="2757490" cy="15001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Ovisnost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Svi redovni pušači su ovisnici.</a:t>
            </a:r>
            <a:endParaRPr lang="hr-HR" sz="2800" dirty="0" smtClean="0"/>
          </a:p>
          <a:p>
            <a:r>
              <a:rPr lang="pl-PL" sz="2800" dirty="0" smtClean="0"/>
              <a:t>Supstanca u cigaretama koja uzrokuje ovisnost je nikotin. </a:t>
            </a:r>
          </a:p>
          <a:p>
            <a:r>
              <a:rPr lang="hr-HR" sz="2800" dirty="0" smtClean="0"/>
              <a:t>Povlačenjem jednog dima nikotin stiže u mozak u roku od 30 sekundi i daje osobi osjećaj užitka i energije. </a:t>
            </a:r>
          </a:p>
          <a:p>
            <a:r>
              <a:rPr lang="pl-PL" sz="2800" dirty="0" smtClean="0"/>
              <a:t>On također pojačava i koncentraciju.</a:t>
            </a:r>
          </a:p>
          <a:p>
            <a:r>
              <a:rPr lang="hr-HR" sz="2800" dirty="0" smtClean="0"/>
              <a:t>To je glavni razlog zašto ljudi puše cigarete.</a:t>
            </a:r>
          </a:p>
          <a:p>
            <a:endParaRPr lang="hr-HR" dirty="0"/>
          </a:p>
        </p:txBody>
      </p:sp>
      <p:pic>
        <p:nvPicPr>
          <p:cNvPr id="4" name="Picture 3" descr="fafaf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85728"/>
            <a:ext cx="2026925" cy="1524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se nalazi u cigareti?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Cigareta sadrži: </a:t>
            </a:r>
            <a:r>
              <a:rPr lang="hr-HR" sz="2800" dirty="0"/>
              <a:t>u</a:t>
            </a:r>
            <a:r>
              <a:rPr lang="hr-HR" sz="2800" dirty="0" smtClean="0"/>
              <a:t>gljikov dioksid, ugljikov monoksid, dušikov oksid, butadien, benzen, formaldehid, acetaldehid, metanol, hidrocyan, nikotin, Polycyclic Aromatic Hydrocarbons, aromatski amini i N-Nitrosamini</a:t>
            </a:r>
          </a:p>
        </p:txBody>
      </p:sp>
      <p:pic>
        <p:nvPicPr>
          <p:cNvPr id="4" name="Picture 3" descr="sastav_cigaret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857628"/>
            <a:ext cx="4276725" cy="2562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Utjecaj na pluća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/>
          </a:bodyPr>
          <a:lstStyle/>
          <a:p>
            <a:r>
              <a:rPr lang="hr-HR" sz="2800" dirty="0" smtClean="0"/>
              <a:t>Za razliku od zdravih pluća čije membrane su glatke i nježne, membrane pluća pušača su vrlo krute i pune ožiljaka.</a:t>
            </a:r>
          </a:p>
          <a:p>
            <a:r>
              <a:rPr lang="vi-VN" sz="2800" dirty="0" smtClean="0"/>
              <a:t>Ovo otežava razmjenu kisika i ugljen-dioksida između krvi i zraka.</a:t>
            </a:r>
            <a:endParaRPr lang="hr-HR" sz="2800" dirty="0" smtClean="0"/>
          </a:p>
          <a:p>
            <a:r>
              <a:rPr lang="it-IT" sz="2800" dirty="0" smtClean="0"/>
              <a:t>Alveole pušača također gube elastičnost.</a:t>
            </a:r>
            <a:endParaRPr lang="hr-HR" sz="2800" dirty="0" smtClean="0"/>
          </a:p>
          <a:p>
            <a:r>
              <a:rPr lang="hr-HR" sz="2800" dirty="0" smtClean="0"/>
              <a:t>Na disajnoj cijevi i dijelu pluća nalaze se sitne dlačice vidljive mikroskopom.</a:t>
            </a:r>
          </a:p>
          <a:p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One služe za zaustavljanje prašine, mikroorganizama i drugih štetnih elemenata.</a:t>
            </a:r>
          </a:p>
          <a:p>
            <a:r>
              <a:rPr lang="hr-HR" sz="2800" dirty="0" smtClean="0"/>
              <a:t>Kod pušača su te dlačice većinom uništene i njihova pluća su izložena bilo kakvim štetnim elementima koji se mogu naći u zraku.</a:t>
            </a:r>
          </a:p>
          <a:p>
            <a:r>
              <a:rPr lang="hr-HR" sz="2800" dirty="0" smtClean="0"/>
              <a:t>Zbog toga pušači češće obolijevaju od bronhitisa i drugih plućnih bolesti.</a:t>
            </a:r>
            <a:endParaRPr lang="hr-HR" sz="2800" dirty="0"/>
          </a:p>
        </p:txBody>
      </p:sp>
      <p:pic>
        <p:nvPicPr>
          <p:cNvPr id="4" name="Picture 3" descr="pepelja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643446"/>
            <a:ext cx="2714644" cy="18580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576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Pušenje</vt:lpstr>
      <vt:lpstr>Pušenje</vt:lpstr>
      <vt:lpstr>Povijest pušenja </vt:lpstr>
      <vt:lpstr>Posljedice pušenja na organizam </vt:lpstr>
      <vt:lpstr>Pasivno pušenje </vt:lpstr>
      <vt:lpstr>Ovisnost </vt:lpstr>
      <vt:lpstr>Što se nalazi u cigareti?</vt:lpstr>
      <vt:lpstr>Utjecaj na pluća </vt:lpstr>
      <vt:lpstr>Slide 9</vt:lpstr>
      <vt:lpstr>Rizik od raka </vt:lpstr>
      <vt:lpstr>Utjecaj na krvožilni sistem i srce </vt:lpstr>
      <vt:lpstr>Slide 12</vt:lpstr>
      <vt:lpstr>Utjecaj na probavu 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Pušenje</dc:title>
  <dc:creator>DRAGANIC</dc:creator>
  <cp:lastModifiedBy>DRAGANIC</cp:lastModifiedBy>
  <cp:revision>7</cp:revision>
  <dcterms:created xsi:type="dcterms:W3CDTF">2014-05-27T16:38:17Z</dcterms:created>
  <dcterms:modified xsi:type="dcterms:W3CDTF">2014-05-27T19:55:34Z</dcterms:modified>
</cp:coreProperties>
</file>